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EFCO Brookshire" charset="1" panose="00000000000000000000"/>
      <p:regular r:id="rId18"/>
    </p:embeddedFont>
    <p:embeddedFont>
      <p:font typeface="Libre Baskerville" charset="1" panose="02000000000000000000"/>
      <p:regular r:id="rId19"/>
    </p:embeddedFont>
    <p:embeddedFont>
      <p:font typeface="Libre Baskerville Bold" charset="1" panose="02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https://sunapsis.rutgers.edu/istart/controllers/start/StartEngine.cfm" TargetMode="External" Type="http://schemas.openxmlformats.org/officeDocument/2006/relationships/hyperlink"/><Relationship Id="rId18" Target="https://sunapsis.rutgers.edu"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11.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https://sunapsis.rutgers.edu" TargetMode="External" Type="http://schemas.openxmlformats.org/officeDocument/2006/relationships/hyperlink"/><Relationship Id="rId9"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https://global.rutgers.edu/sites/default/files/Documents/International%20Students%20and%20Scholars/On-Campus%20Job%20Confirmation%20Letter%20for%20SSN%20Applicants.pdf" TargetMode="External" Type="http://schemas.openxmlformats.org/officeDocument/2006/relationships/hyperlink"/><Relationship Id="rId18" Target="https://sunapsis.rutgers.edu" TargetMode="External" Type="http://schemas.openxmlformats.org/officeDocument/2006/relationships/hyperlink"/><Relationship Id="rId19" Target="https://global.rutgers.edu/social-security"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11.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https://finance.rutgers.edu/student-abc/tax-information/w-9s-form" TargetMode="External" Type="http://schemas.openxmlformats.org/officeDocument/2006/relationships/hyperlink"/><Relationship Id="rId9"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png" Type="http://schemas.openxmlformats.org/officeDocument/2006/relationships/image"/><Relationship Id="rId7" Target="../media/image11.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png" Type="http://schemas.openxmlformats.org/officeDocument/2006/relationships/image"/><Relationship Id="rId7"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11.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11.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https://sasundergrad.rutgers.edu"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global.rutgers.edu/isss-students@global.rutgers.edu"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11.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https://sasundergrad.rutgers.edu"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5.png" Type="http://schemas.openxmlformats.org/officeDocument/2006/relationships/image"/><Relationship Id="rId7"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11.pn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3"/>
            <a:stretch>
              <a:fillRect l="0" t="0" r="0" b="0"/>
            </a:stretch>
          </a:blipFill>
        </p:spPr>
      </p:sp>
      <p:sp>
        <p:nvSpPr>
          <p:cNvPr name="Freeform 4" id="4"/>
          <p:cNvSpPr/>
          <p:nvPr/>
        </p:nvSpPr>
        <p:spPr>
          <a:xfrm flipH="true" flipV="true" rot="90690">
            <a:off x="1444104" y="-846772"/>
            <a:ext cx="1814383" cy="6361766"/>
          </a:xfrm>
          <a:custGeom>
            <a:avLst/>
            <a:gdLst/>
            <a:ahLst/>
            <a:cxnLst/>
            <a:rect r="r" b="b" t="t" l="l"/>
            <a:pathLst>
              <a:path h="6361766" w="1814383">
                <a:moveTo>
                  <a:pt x="1814383" y="6361767"/>
                </a:moveTo>
                <a:lnTo>
                  <a:pt x="0" y="6361767"/>
                </a:lnTo>
                <a:lnTo>
                  <a:pt x="0" y="0"/>
                </a:lnTo>
                <a:lnTo>
                  <a:pt x="1814383" y="0"/>
                </a:lnTo>
                <a:lnTo>
                  <a:pt x="1814383" y="636176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54782">
            <a:off x="12858809" y="8823706"/>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3"/>
            <a:stretch>
              <a:fillRect l="0" t="0" r="0" b="0"/>
            </a:stretch>
          </a:blipFill>
        </p:spPr>
      </p:sp>
      <p:sp>
        <p:nvSpPr>
          <p:cNvPr name="Freeform 6" id="6"/>
          <p:cNvSpPr/>
          <p:nvPr/>
        </p:nvSpPr>
        <p:spPr>
          <a:xfrm flipH="false" flipV="false" rot="90690">
            <a:off x="15361328" y="5166323"/>
            <a:ext cx="1814383" cy="6361766"/>
          </a:xfrm>
          <a:custGeom>
            <a:avLst/>
            <a:gdLst/>
            <a:ahLst/>
            <a:cxnLst/>
            <a:rect r="r" b="b" t="t" l="l"/>
            <a:pathLst>
              <a:path h="6361766" w="1814383">
                <a:moveTo>
                  <a:pt x="0" y="0"/>
                </a:moveTo>
                <a:lnTo>
                  <a:pt x="1814383" y="0"/>
                </a:lnTo>
                <a:lnTo>
                  <a:pt x="1814383" y="6361766"/>
                </a:lnTo>
                <a:lnTo>
                  <a:pt x="0" y="63617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6"/>
            <a:stretch>
              <a:fillRect l="0" t="0" r="0" b="0"/>
            </a:stretch>
          </a:blipFill>
        </p:spPr>
      </p:sp>
      <p:sp>
        <p:nvSpPr>
          <p:cNvPr name="Freeform 8" id="8"/>
          <p:cNvSpPr/>
          <p:nvPr/>
        </p:nvSpPr>
        <p:spPr>
          <a:xfrm flipH="true" flipV="true" rot="9326555">
            <a:off x="14217574" y="8754688"/>
            <a:ext cx="7193183" cy="7786937"/>
          </a:xfrm>
          <a:custGeom>
            <a:avLst/>
            <a:gdLst/>
            <a:ahLst/>
            <a:cxnLst/>
            <a:rect r="r" b="b" t="t" l="l"/>
            <a:pathLst>
              <a:path h="7786937" w="7193183">
                <a:moveTo>
                  <a:pt x="7193183" y="7786938"/>
                </a:moveTo>
                <a:lnTo>
                  <a:pt x="0" y="7786938"/>
                </a:lnTo>
                <a:lnTo>
                  <a:pt x="0" y="0"/>
                </a:lnTo>
                <a:lnTo>
                  <a:pt x="7193183" y="0"/>
                </a:lnTo>
                <a:lnTo>
                  <a:pt x="7193183" y="7786938"/>
                </a:lnTo>
                <a:close/>
              </a:path>
            </a:pathLst>
          </a:custGeom>
          <a:blipFill>
            <a:blip r:embed="rId6"/>
            <a:stretch>
              <a:fillRect l="0" t="0" r="0" b="0"/>
            </a:stretch>
          </a:blipFill>
        </p:spPr>
      </p:sp>
      <p:sp>
        <p:nvSpPr>
          <p:cNvPr name="Freeform 9" id="9"/>
          <p:cNvSpPr/>
          <p:nvPr/>
        </p:nvSpPr>
        <p:spPr>
          <a:xfrm flipH="true" flipV="false" rot="0">
            <a:off x="4091527" y="1855828"/>
            <a:ext cx="10104946" cy="7363980"/>
          </a:xfrm>
          <a:custGeom>
            <a:avLst/>
            <a:gdLst/>
            <a:ahLst/>
            <a:cxnLst/>
            <a:rect r="r" b="b" t="t" l="l"/>
            <a:pathLst>
              <a:path h="7363980" w="10104946">
                <a:moveTo>
                  <a:pt x="10104946" y="0"/>
                </a:moveTo>
                <a:lnTo>
                  <a:pt x="0" y="0"/>
                </a:lnTo>
                <a:lnTo>
                  <a:pt x="0" y="7363979"/>
                </a:lnTo>
                <a:lnTo>
                  <a:pt x="10104946" y="7363979"/>
                </a:lnTo>
                <a:lnTo>
                  <a:pt x="10104946" y="0"/>
                </a:lnTo>
                <a:close/>
              </a:path>
            </a:pathLst>
          </a:custGeom>
          <a:blipFill>
            <a:blip r:embed="rId7"/>
            <a:stretch>
              <a:fillRect l="0" t="0" r="0" b="0"/>
            </a:stretch>
          </a:blipFill>
        </p:spPr>
      </p:sp>
      <p:sp>
        <p:nvSpPr>
          <p:cNvPr name="Freeform 10" id="10"/>
          <p:cNvSpPr/>
          <p:nvPr/>
        </p:nvSpPr>
        <p:spPr>
          <a:xfrm flipH="false" flipV="false" rot="203124">
            <a:off x="12122436" y="6006230"/>
            <a:ext cx="1604644" cy="1315808"/>
          </a:xfrm>
          <a:custGeom>
            <a:avLst/>
            <a:gdLst/>
            <a:ahLst/>
            <a:cxnLst/>
            <a:rect r="r" b="b" t="t" l="l"/>
            <a:pathLst>
              <a:path h="1315808" w="1604644">
                <a:moveTo>
                  <a:pt x="0" y="0"/>
                </a:moveTo>
                <a:lnTo>
                  <a:pt x="1604644" y="0"/>
                </a:lnTo>
                <a:lnTo>
                  <a:pt x="1604644" y="1315808"/>
                </a:lnTo>
                <a:lnTo>
                  <a:pt x="0" y="13158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4473657">
            <a:off x="14334179" y="-671536"/>
            <a:ext cx="5850243" cy="4731384"/>
          </a:xfrm>
          <a:custGeom>
            <a:avLst/>
            <a:gdLst/>
            <a:ahLst/>
            <a:cxnLst/>
            <a:rect r="r" b="b" t="t" l="l"/>
            <a:pathLst>
              <a:path h="4731384" w="5850243">
                <a:moveTo>
                  <a:pt x="0" y="0"/>
                </a:moveTo>
                <a:lnTo>
                  <a:pt x="5850242" y="0"/>
                </a:lnTo>
                <a:lnTo>
                  <a:pt x="5850242" y="4731384"/>
                </a:lnTo>
                <a:lnTo>
                  <a:pt x="0" y="47313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1124514">
            <a:off x="16973972" y="6734239"/>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12"/>
            <a:stretch>
              <a:fillRect l="0" t="0" r="0" b="0"/>
            </a:stretch>
          </a:blipFill>
        </p:spPr>
      </p:sp>
      <p:sp>
        <p:nvSpPr>
          <p:cNvPr name="Freeform 13" id="13"/>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12"/>
            <a:stretch>
              <a:fillRect l="0" t="0" r="0" b="0"/>
            </a:stretch>
          </a:blipFill>
        </p:spPr>
      </p:sp>
      <p:sp>
        <p:nvSpPr>
          <p:cNvPr name="TextBox 14" id="14"/>
          <p:cNvSpPr txBox="true"/>
          <p:nvPr/>
        </p:nvSpPr>
        <p:spPr>
          <a:xfrm rot="0">
            <a:off x="4682098" y="3979764"/>
            <a:ext cx="8923803" cy="1837361"/>
          </a:xfrm>
          <a:prstGeom prst="rect">
            <a:avLst/>
          </a:prstGeom>
        </p:spPr>
        <p:txBody>
          <a:bodyPr anchor="t" rtlCol="false" tIns="0" lIns="0" bIns="0" rIns="0">
            <a:spAutoFit/>
          </a:bodyPr>
          <a:lstStyle/>
          <a:p>
            <a:pPr algn="ctr">
              <a:lnSpc>
                <a:spcPts val="14328"/>
              </a:lnSpc>
            </a:pPr>
            <a:r>
              <a:rPr lang="en-US" sz="12246">
                <a:solidFill>
                  <a:srgbClr val="50483A"/>
                </a:solidFill>
                <a:latin typeface="EFCO Brookshire"/>
                <a:ea typeface="EFCO Brookshire"/>
                <a:cs typeface="EFCO Brookshire"/>
                <a:sym typeface="EFCO Brookshire"/>
              </a:rPr>
              <a:t>Assignment 2</a:t>
            </a:r>
          </a:p>
        </p:txBody>
      </p:sp>
      <p:sp>
        <p:nvSpPr>
          <p:cNvPr name="TextBox 15" id="15"/>
          <p:cNvSpPr txBox="true"/>
          <p:nvPr/>
        </p:nvSpPr>
        <p:spPr>
          <a:xfrm rot="0">
            <a:off x="5782947" y="7145349"/>
            <a:ext cx="6722107" cy="1099890"/>
          </a:xfrm>
          <a:prstGeom prst="rect">
            <a:avLst/>
          </a:prstGeom>
        </p:spPr>
        <p:txBody>
          <a:bodyPr anchor="t" rtlCol="false" tIns="0" lIns="0" bIns="0" rIns="0">
            <a:spAutoFit/>
          </a:bodyPr>
          <a:lstStyle/>
          <a:p>
            <a:pPr algn="ctr">
              <a:lnSpc>
                <a:spcPts val="4476"/>
              </a:lnSpc>
            </a:pPr>
            <a:r>
              <a:rPr lang="en-US" sz="3197">
                <a:solidFill>
                  <a:srgbClr val="746953"/>
                </a:solidFill>
                <a:latin typeface="Libre Baskerville"/>
                <a:ea typeface="Libre Baskerville"/>
                <a:cs typeface="Libre Baskerville"/>
                <a:sym typeface="Libre Baskerville"/>
              </a:rPr>
              <a:t>Scenario 2</a:t>
            </a:r>
          </a:p>
          <a:p>
            <a:pPr algn="ctr">
              <a:lnSpc>
                <a:spcPts val="4476"/>
              </a:lnSpc>
            </a:pPr>
          </a:p>
        </p:txBody>
      </p:sp>
      <p:sp>
        <p:nvSpPr>
          <p:cNvPr name="Freeform 16" id="16"/>
          <p:cNvSpPr/>
          <p:nvPr/>
        </p:nvSpPr>
        <p:spPr>
          <a:xfrm flipH="true" flipV="true" rot="4672127">
            <a:off x="-2047694" y="6251597"/>
            <a:ext cx="5850243" cy="4731384"/>
          </a:xfrm>
          <a:custGeom>
            <a:avLst/>
            <a:gdLst/>
            <a:ahLst/>
            <a:cxnLst/>
            <a:rect r="r" b="b" t="t" l="l"/>
            <a:pathLst>
              <a:path h="4731384" w="5850243">
                <a:moveTo>
                  <a:pt x="5850242" y="4731384"/>
                </a:moveTo>
                <a:lnTo>
                  <a:pt x="0" y="4731384"/>
                </a:lnTo>
                <a:lnTo>
                  <a:pt x="0" y="0"/>
                </a:lnTo>
                <a:lnTo>
                  <a:pt x="5850242" y="0"/>
                </a:lnTo>
                <a:lnTo>
                  <a:pt x="5850242" y="473138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3"/>
            <a:stretch>
              <a:fillRect l="0" t="0" r="0" b="0"/>
            </a:stretch>
          </a:blipFill>
        </p:spPr>
      </p:sp>
      <p:sp>
        <p:nvSpPr>
          <p:cNvPr name="Freeform 4" id="4"/>
          <p:cNvSpPr/>
          <p:nvPr/>
        </p:nvSpPr>
        <p:spPr>
          <a:xfrm flipH="false" flipV="false" rot="-1154782">
            <a:off x="12992159" y="9521077"/>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3"/>
            <a:stretch>
              <a:fillRect l="0" t="0" r="0" b="0"/>
            </a:stretch>
          </a:blipFill>
        </p:spPr>
      </p:sp>
      <p:sp>
        <p:nvSpPr>
          <p:cNvPr name="Freeform 5" id="5"/>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4"/>
            <a:stretch>
              <a:fillRect l="0" t="0" r="0" b="0"/>
            </a:stretch>
          </a:blipFill>
        </p:spPr>
      </p:sp>
      <p:sp>
        <p:nvSpPr>
          <p:cNvPr name="Freeform 6" id="6"/>
          <p:cNvSpPr/>
          <p:nvPr/>
        </p:nvSpPr>
        <p:spPr>
          <a:xfrm flipH="false" flipV="false" rot="1124514">
            <a:off x="17081008" y="7041804"/>
            <a:ext cx="2884009" cy="4971136"/>
          </a:xfrm>
          <a:custGeom>
            <a:avLst/>
            <a:gdLst/>
            <a:ahLst/>
            <a:cxnLst/>
            <a:rect r="r" b="b" t="t" l="l"/>
            <a:pathLst>
              <a:path h="4971136" w="2884009">
                <a:moveTo>
                  <a:pt x="0" y="0"/>
                </a:moveTo>
                <a:lnTo>
                  <a:pt x="2884008" y="0"/>
                </a:lnTo>
                <a:lnTo>
                  <a:pt x="2884008" y="4971136"/>
                </a:lnTo>
                <a:lnTo>
                  <a:pt x="0" y="4971136"/>
                </a:lnTo>
                <a:lnTo>
                  <a:pt x="0" y="0"/>
                </a:lnTo>
                <a:close/>
              </a:path>
            </a:pathLst>
          </a:custGeom>
          <a:blipFill>
            <a:blip r:embed="rId5"/>
            <a:stretch>
              <a:fillRect l="0" t="-15926" r="0" b="-15926"/>
            </a:stretch>
          </a:blipFill>
        </p:spPr>
      </p:sp>
      <p:sp>
        <p:nvSpPr>
          <p:cNvPr name="Freeform 7" id="7"/>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5"/>
            <a:stretch>
              <a:fillRect l="0" t="0" r="0" b="0"/>
            </a:stretch>
          </a:blipFill>
        </p:spPr>
      </p:sp>
      <p:sp>
        <p:nvSpPr>
          <p:cNvPr name="Freeform 8" id="8"/>
          <p:cNvSpPr/>
          <p:nvPr/>
        </p:nvSpPr>
        <p:spPr>
          <a:xfrm flipH="false" flipV="false" rot="5400000">
            <a:off x="4992763" y="6559117"/>
            <a:ext cx="7696655" cy="302316"/>
          </a:xfrm>
          <a:custGeom>
            <a:avLst/>
            <a:gdLst/>
            <a:ahLst/>
            <a:cxnLst/>
            <a:rect r="r" b="b" t="t" l="l"/>
            <a:pathLst>
              <a:path h="302316" w="7696655">
                <a:moveTo>
                  <a:pt x="0" y="0"/>
                </a:moveTo>
                <a:lnTo>
                  <a:pt x="7696655" y="0"/>
                </a:lnTo>
                <a:lnTo>
                  <a:pt x="7696655" y="302316"/>
                </a:lnTo>
                <a:lnTo>
                  <a:pt x="0" y="302316"/>
                </a:lnTo>
                <a:lnTo>
                  <a:pt x="0" y="0"/>
                </a:lnTo>
                <a:close/>
              </a:path>
            </a:pathLst>
          </a:custGeom>
          <a:blipFill>
            <a:blip r:embed="rId6"/>
            <a:stretch>
              <a:fillRect l="0" t="-364210" r="0" b="-490500"/>
            </a:stretch>
          </a:blipFill>
        </p:spPr>
      </p:sp>
      <p:sp>
        <p:nvSpPr>
          <p:cNvPr name="Freeform 9" id="9"/>
          <p:cNvSpPr/>
          <p:nvPr/>
        </p:nvSpPr>
        <p:spPr>
          <a:xfrm flipH="false" flipV="false" rot="0">
            <a:off x="8689933" y="3005940"/>
            <a:ext cx="4833000" cy="700785"/>
          </a:xfrm>
          <a:custGeom>
            <a:avLst/>
            <a:gdLst/>
            <a:ahLst/>
            <a:cxnLst/>
            <a:rect r="r" b="b" t="t" l="l"/>
            <a:pathLst>
              <a:path h="700785" w="4833000">
                <a:moveTo>
                  <a:pt x="0" y="0"/>
                </a:moveTo>
                <a:lnTo>
                  <a:pt x="4833000" y="0"/>
                </a:lnTo>
                <a:lnTo>
                  <a:pt x="4833000" y="700786"/>
                </a:lnTo>
                <a:lnTo>
                  <a:pt x="0" y="700786"/>
                </a:lnTo>
                <a:lnTo>
                  <a:pt x="0" y="0"/>
                </a:lnTo>
                <a:close/>
              </a:path>
            </a:pathLst>
          </a:custGeom>
          <a:blipFill>
            <a:blip r:embed="rId7"/>
            <a:stretch>
              <a:fillRect l="0" t="0" r="0" b="0"/>
            </a:stretch>
          </a:blipFill>
        </p:spPr>
      </p:sp>
      <p:sp>
        <p:nvSpPr>
          <p:cNvPr name="Freeform 10" id="10"/>
          <p:cNvSpPr/>
          <p:nvPr/>
        </p:nvSpPr>
        <p:spPr>
          <a:xfrm flipH="true" flipV="false" rot="0">
            <a:off x="4159248" y="4991100"/>
            <a:ext cx="4833000" cy="700785"/>
          </a:xfrm>
          <a:custGeom>
            <a:avLst/>
            <a:gdLst/>
            <a:ahLst/>
            <a:cxnLst/>
            <a:rect r="r" b="b" t="t" l="l"/>
            <a:pathLst>
              <a:path h="700785" w="4833000">
                <a:moveTo>
                  <a:pt x="4833001" y="0"/>
                </a:moveTo>
                <a:lnTo>
                  <a:pt x="0" y="0"/>
                </a:lnTo>
                <a:lnTo>
                  <a:pt x="0" y="700785"/>
                </a:lnTo>
                <a:lnTo>
                  <a:pt x="4833001" y="700785"/>
                </a:lnTo>
                <a:lnTo>
                  <a:pt x="4833001" y="0"/>
                </a:lnTo>
                <a:close/>
              </a:path>
            </a:pathLst>
          </a:custGeom>
          <a:blipFill>
            <a:blip r:embed="rId7"/>
            <a:stretch>
              <a:fillRect l="0" t="0" r="0" b="0"/>
            </a:stretch>
          </a:blipFill>
        </p:spPr>
      </p:sp>
      <p:sp>
        <p:nvSpPr>
          <p:cNvPr name="Freeform 11" id="11"/>
          <p:cNvSpPr/>
          <p:nvPr/>
        </p:nvSpPr>
        <p:spPr>
          <a:xfrm flipH="false" flipV="false" rot="-9859537">
            <a:off x="-1299356" y="8867662"/>
            <a:ext cx="6921290" cy="8351182"/>
          </a:xfrm>
          <a:custGeom>
            <a:avLst/>
            <a:gdLst/>
            <a:ahLst/>
            <a:cxnLst/>
            <a:rect r="r" b="b" t="t" l="l"/>
            <a:pathLst>
              <a:path h="8351182" w="6921290">
                <a:moveTo>
                  <a:pt x="0" y="0"/>
                </a:moveTo>
                <a:lnTo>
                  <a:pt x="6921290" y="0"/>
                </a:lnTo>
                <a:lnTo>
                  <a:pt x="6921290" y="8351182"/>
                </a:lnTo>
                <a:lnTo>
                  <a:pt x="0" y="8351182"/>
                </a:lnTo>
                <a:lnTo>
                  <a:pt x="0" y="0"/>
                </a:lnTo>
                <a:close/>
              </a:path>
            </a:pathLst>
          </a:custGeom>
          <a:blipFill>
            <a:blip r:embed="rId4"/>
            <a:stretch>
              <a:fillRect l="-11560" t="-6439" r="-7075" b="0"/>
            </a:stretch>
          </a:blipFill>
        </p:spPr>
      </p:sp>
      <p:sp>
        <p:nvSpPr>
          <p:cNvPr name="TextBox 12" id="12"/>
          <p:cNvSpPr txBox="true"/>
          <p:nvPr/>
        </p:nvSpPr>
        <p:spPr>
          <a:xfrm rot="0">
            <a:off x="9144000" y="3732126"/>
            <a:ext cx="6912118" cy="2978150"/>
          </a:xfrm>
          <a:prstGeom prst="rect">
            <a:avLst/>
          </a:prstGeom>
        </p:spPr>
        <p:txBody>
          <a:bodyPr anchor="t" rtlCol="false" tIns="0" lIns="0" bIns="0" rIns="0">
            <a:spAutoFit/>
          </a:bodyPr>
          <a:lstStyle/>
          <a:p>
            <a:pPr algn="l">
              <a:lnSpc>
                <a:spcPts val="4000"/>
              </a:lnSpc>
            </a:pPr>
            <a:r>
              <a:rPr lang="en-US" sz="2000">
                <a:solidFill>
                  <a:srgbClr val="746953"/>
                </a:solidFill>
                <a:latin typeface="Libre Baskerville"/>
                <a:ea typeface="Libre Baskerville"/>
                <a:cs typeface="Libre Baskerville"/>
                <a:sym typeface="Libre Baskerville"/>
              </a:rPr>
              <a:t>Complete the online </a:t>
            </a:r>
            <a:r>
              <a:rPr lang="en-US" sz="2000" u="sng">
                <a:solidFill>
                  <a:srgbClr val="746953"/>
                </a:solidFill>
                <a:latin typeface="Libre Baskerville"/>
                <a:ea typeface="Libre Baskerville"/>
                <a:cs typeface="Libre Baskerville"/>
                <a:sym typeface="Libre Baskerville"/>
                <a:hlinkClick r:id="rId8" tooltip="https://sunapsis.rutgers.edu"/>
              </a:rPr>
              <a:t>On-Campus Employment Workshop via the RGlobal portal </a:t>
            </a:r>
            <a:r>
              <a:rPr lang="en-US" sz="2000">
                <a:solidFill>
                  <a:srgbClr val="746953"/>
                </a:solidFill>
                <a:latin typeface="Libre Baskerville"/>
                <a:ea typeface="Libre Baskerville"/>
                <a:cs typeface="Libre Baskerville"/>
                <a:sym typeface="Libre Baskerville"/>
              </a:rPr>
              <a:t>(under Workshops in the left-hand menu).</a:t>
            </a:r>
          </a:p>
          <a:p>
            <a:pPr algn="l" marL="431801" indent="-215900" lvl="1">
              <a:lnSpc>
                <a:spcPts val="4000"/>
              </a:lnSpc>
              <a:buFont typeface="Arial"/>
              <a:buChar char="•"/>
            </a:pPr>
            <a:r>
              <a:rPr lang="en-US" sz="2000">
                <a:solidFill>
                  <a:srgbClr val="746953"/>
                </a:solidFill>
                <a:latin typeface="Libre Baskerville"/>
                <a:ea typeface="Libre Baskerville"/>
                <a:cs typeface="Libre Baskerville"/>
                <a:sym typeface="Libre Baskerville"/>
              </a:rPr>
              <a:t>You will need to complete this workshop before moving on to step 2 and 3 below.</a:t>
            </a:r>
          </a:p>
          <a:p>
            <a:pPr algn="l">
              <a:lnSpc>
                <a:spcPts val="4000"/>
              </a:lnSpc>
            </a:pPr>
          </a:p>
        </p:txBody>
      </p:sp>
      <p:sp>
        <p:nvSpPr>
          <p:cNvPr name="Freeform 13" id="13"/>
          <p:cNvSpPr/>
          <p:nvPr/>
        </p:nvSpPr>
        <p:spPr>
          <a:xfrm flipH="false" flipV="false" rot="0">
            <a:off x="8689933" y="7051530"/>
            <a:ext cx="4833000" cy="700785"/>
          </a:xfrm>
          <a:custGeom>
            <a:avLst/>
            <a:gdLst/>
            <a:ahLst/>
            <a:cxnLst/>
            <a:rect r="r" b="b" t="t" l="l"/>
            <a:pathLst>
              <a:path h="700785" w="4833000">
                <a:moveTo>
                  <a:pt x="0" y="0"/>
                </a:moveTo>
                <a:lnTo>
                  <a:pt x="4833000" y="0"/>
                </a:lnTo>
                <a:lnTo>
                  <a:pt x="4833000" y="700785"/>
                </a:lnTo>
                <a:lnTo>
                  <a:pt x="0" y="700785"/>
                </a:lnTo>
                <a:lnTo>
                  <a:pt x="0" y="0"/>
                </a:lnTo>
                <a:close/>
              </a:path>
            </a:pathLst>
          </a:custGeom>
          <a:blipFill>
            <a:blip r:embed="rId7"/>
            <a:stretch>
              <a:fillRect l="0" t="0" r="0" b="0"/>
            </a:stretch>
          </a:blipFill>
        </p:spPr>
      </p:sp>
      <p:sp>
        <p:nvSpPr>
          <p:cNvPr name="Freeform 14" id="14"/>
          <p:cNvSpPr/>
          <p:nvPr/>
        </p:nvSpPr>
        <p:spPr>
          <a:xfrm flipH="true" flipV="false" rot="-1638433">
            <a:off x="15712511" y="267753"/>
            <a:ext cx="3093578" cy="5188390"/>
          </a:xfrm>
          <a:custGeom>
            <a:avLst/>
            <a:gdLst/>
            <a:ahLst/>
            <a:cxnLst/>
            <a:rect r="r" b="b" t="t" l="l"/>
            <a:pathLst>
              <a:path h="5188390" w="3093578">
                <a:moveTo>
                  <a:pt x="3093578" y="0"/>
                </a:moveTo>
                <a:lnTo>
                  <a:pt x="0" y="0"/>
                </a:lnTo>
                <a:lnTo>
                  <a:pt x="0" y="5188390"/>
                </a:lnTo>
                <a:lnTo>
                  <a:pt x="3093578" y="5188390"/>
                </a:lnTo>
                <a:lnTo>
                  <a:pt x="309357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818799">
            <a:off x="13747194" y="937629"/>
            <a:ext cx="1439229" cy="946293"/>
          </a:xfrm>
          <a:custGeom>
            <a:avLst/>
            <a:gdLst/>
            <a:ahLst/>
            <a:cxnLst/>
            <a:rect r="r" b="b" t="t" l="l"/>
            <a:pathLst>
              <a:path h="946293" w="1439229">
                <a:moveTo>
                  <a:pt x="0" y="0"/>
                </a:moveTo>
                <a:lnTo>
                  <a:pt x="1439229" y="0"/>
                </a:lnTo>
                <a:lnTo>
                  <a:pt x="1439229" y="946293"/>
                </a:lnTo>
                <a:lnTo>
                  <a:pt x="0" y="9462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1459335">
            <a:off x="4805030" y="3163764"/>
            <a:ext cx="1614608" cy="1106006"/>
          </a:xfrm>
          <a:custGeom>
            <a:avLst/>
            <a:gdLst/>
            <a:ahLst/>
            <a:cxnLst/>
            <a:rect r="r" b="b" t="t" l="l"/>
            <a:pathLst>
              <a:path h="1106006" w="1614608">
                <a:moveTo>
                  <a:pt x="0" y="0"/>
                </a:moveTo>
                <a:lnTo>
                  <a:pt x="1614608" y="0"/>
                </a:lnTo>
                <a:lnTo>
                  <a:pt x="1614608" y="1106007"/>
                </a:lnTo>
                <a:lnTo>
                  <a:pt x="0" y="110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840288">
            <a:off x="1440088" y="9001460"/>
            <a:ext cx="1442401" cy="834790"/>
          </a:xfrm>
          <a:custGeom>
            <a:avLst/>
            <a:gdLst/>
            <a:ahLst/>
            <a:cxnLst/>
            <a:rect r="r" b="b" t="t" l="l"/>
            <a:pathLst>
              <a:path h="834790" w="1442401">
                <a:moveTo>
                  <a:pt x="0" y="0"/>
                </a:moveTo>
                <a:lnTo>
                  <a:pt x="1442401" y="0"/>
                </a:lnTo>
                <a:lnTo>
                  <a:pt x="1442401" y="834790"/>
                </a:lnTo>
                <a:lnTo>
                  <a:pt x="0" y="83479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8" id="18"/>
          <p:cNvSpPr txBox="true"/>
          <p:nvPr/>
        </p:nvSpPr>
        <p:spPr>
          <a:xfrm rot="0">
            <a:off x="2962063" y="5724252"/>
            <a:ext cx="5479642" cy="2473325"/>
          </a:xfrm>
          <a:prstGeom prst="rect">
            <a:avLst/>
          </a:prstGeom>
        </p:spPr>
        <p:txBody>
          <a:bodyPr anchor="t" rtlCol="false" tIns="0" lIns="0" bIns="0" rIns="0">
            <a:spAutoFit/>
          </a:bodyPr>
          <a:lstStyle/>
          <a:p>
            <a:pPr algn="r">
              <a:lnSpc>
                <a:spcPts val="4000"/>
              </a:lnSpc>
            </a:pPr>
            <a:r>
              <a:rPr lang="en-US" sz="2000">
                <a:solidFill>
                  <a:srgbClr val="746953"/>
                </a:solidFill>
                <a:latin typeface="Libre Baskerville"/>
                <a:ea typeface="Libre Baskerville"/>
                <a:cs typeface="Libre Baskerville"/>
                <a:sym typeface="Libre Baskerville"/>
              </a:rPr>
              <a:t>If you have not already done so, complete the the online </a:t>
            </a:r>
            <a:r>
              <a:rPr lang="en-US" sz="2000" u="sng">
                <a:solidFill>
                  <a:srgbClr val="746953"/>
                </a:solidFill>
                <a:latin typeface="Libre Baskerville"/>
                <a:ea typeface="Libre Baskerville"/>
                <a:cs typeface="Libre Baskerville"/>
                <a:sym typeface="Libre Baskerville"/>
                <a:hlinkClick r:id="rId17" tooltip="https://sunapsis.rutgers.edu/istart/controllers/start/StartEngine.cfm"/>
              </a:rPr>
              <a:t>Check-In e-forms and Staying in Legal Status workshop on the RGlobal Portal</a:t>
            </a:r>
            <a:r>
              <a:rPr lang="en-US" sz="2000">
                <a:solidFill>
                  <a:srgbClr val="746953"/>
                </a:solidFill>
                <a:latin typeface="Libre Baskerville"/>
                <a:ea typeface="Libre Baskerville"/>
                <a:cs typeface="Libre Baskerville"/>
                <a:sym typeface="Libre Baskerville"/>
              </a:rPr>
              <a:t> (under Workshops in the left-hand menu).</a:t>
            </a:r>
          </a:p>
        </p:txBody>
      </p:sp>
      <p:sp>
        <p:nvSpPr>
          <p:cNvPr name="TextBox 19" id="19"/>
          <p:cNvSpPr txBox="true"/>
          <p:nvPr/>
        </p:nvSpPr>
        <p:spPr>
          <a:xfrm rot="0">
            <a:off x="-154888" y="626745"/>
            <a:ext cx="18294274" cy="3545205"/>
          </a:xfrm>
          <a:prstGeom prst="rect">
            <a:avLst/>
          </a:prstGeom>
        </p:spPr>
        <p:txBody>
          <a:bodyPr anchor="t" rtlCol="false" tIns="0" lIns="0" bIns="0" rIns="0">
            <a:spAutoFit/>
          </a:bodyPr>
          <a:lstStyle/>
          <a:p>
            <a:pPr algn="ctr">
              <a:lnSpc>
                <a:spcPts val="9360"/>
              </a:lnSpc>
            </a:pPr>
            <a:r>
              <a:rPr lang="en-US" sz="8000">
                <a:solidFill>
                  <a:srgbClr val="50483A"/>
                </a:solidFill>
                <a:latin typeface="EFCO Brookshire"/>
                <a:ea typeface="EFCO Brookshire"/>
                <a:cs typeface="EFCO Brookshire"/>
                <a:sym typeface="EFCO Brookshire"/>
              </a:rPr>
              <a:t>What actions a student may need to take</a:t>
            </a:r>
          </a:p>
          <a:p>
            <a:pPr algn="ctr">
              <a:lnSpc>
                <a:spcPts val="9360"/>
              </a:lnSpc>
            </a:pPr>
            <a:r>
              <a:rPr lang="en-US" sz="8000">
                <a:solidFill>
                  <a:srgbClr val="50483A"/>
                </a:solidFill>
                <a:latin typeface="EFCO Brookshire"/>
                <a:ea typeface="EFCO Brookshire"/>
                <a:cs typeface="EFCO Brookshire"/>
                <a:sym typeface="EFCO Brookshire"/>
              </a:rPr>
              <a:t>after receiving </a:t>
            </a:r>
            <a:r>
              <a:rPr lang="en-US" sz="8000">
                <a:solidFill>
                  <a:srgbClr val="50483A"/>
                </a:solidFill>
                <a:latin typeface="EFCO Brookshire"/>
                <a:ea typeface="EFCO Brookshire"/>
                <a:cs typeface="EFCO Brookshire"/>
                <a:sym typeface="EFCO Brookshire"/>
              </a:rPr>
              <a:t>advisement</a:t>
            </a:r>
          </a:p>
          <a:p>
            <a:pPr algn="ctr">
              <a:lnSpc>
                <a:spcPts val="9360"/>
              </a:lnSpc>
            </a:pPr>
          </a:p>
        </p:txBody>
      </p:sp>
      <p:sp>
        <p:nvSpPr>
          <p:cNvPr name="TextBox 20" id="20"/>
          <p:cNvSpPr txBox="true"/>
          <p:nvPr/>
        </p:nvSpPr>
        <p:spPr>
          <a:xfrm rot="0">
            <a:off x="9402403" y="7813675"/>
            <a:ext cx="7738370" cy="2473325"/>
          </a:xfrm>
          <a:prstGeom prst="rect">
            <a:avLst/>
          </a:prstGeom>
        </p:spPr>
        <p:txBody>
          <a:bodyPr anchor="t" rtlCol="false" tIns="0" lIns="0" bIns="0" rIns="0">
            <a:spAutoFit/>
          </a:bodyPr>
          <a:lstStyle/>
          <a:p>
            <a:pPr algn="l">
              <a:lnSpc>
                <a:spcPts val="4000"/>
              </a:lnSpc>
            </a:pPr>
            <a:r>
              <a:rPr lang="en-US" sz="2000">
                <a:solidFill>
                  <a:srgbClr val="746953"/>
                </a:solidFill>
                <a:latin typeface="Libre Baskerville"/>
                <a:ea typeface="Libre Baskerville"/>
                <a:cs typeface="Libre Baskerville"/>
                <a:sym typeface="Libre Baskerville"/>
              </a:rPr>
              <a:t>Submit your online request for the International Payroll Form (</a:t>
            </a:r>
            <a:r>
              <a:rPr lang="en-US" sz="2000" u="sng">
                <a:solidFill>
                  <a:srgbClr val="746953"/>
                </a:solidFill>
                <a:latin typeface="Libre Baskerville"/>
                <a:ea typeface="Libre Baskerville"/>
                <a:cs typeface="Libre Baskerville"/>
                <a:sym typeface="Libre Baskerville"/>
                <a:hlinkClick r:id="rId18" tooltip="https://sunapsis.rutgers.edu"/>
              </a:rPr>
              <a:t>via RGlobal portal</a:t>
            </a:r>
            <a:r>
              <a:rPr lang="en-US" sz="2000">
                <a:solidFill>
                  <a:srgbClr val="746953"/>
                </a:solidFill>
                <a:latin typeface="Libre Baskerville"/>
                <a:ea typeface="Libre Baskerville"/>
                <a:cs typeface="Libre Baskerville"/>
                <a:sym typeface="Libre Baskerville"/>
              </a:rPr>
              <a:t>)</a:t>
            </a:r>
          </a:p>
          <a:p>
            <a:pPr algn="l" marL="431801" indent="-215900" lvl="1">
              <a:lnSpc>
                <a:spcPts val="4000"/>
              </a:lnSpc>
              <a:buFont typeface="Arial"/>
              <a:buChar char="•"/>
            </a:pPr>
            <a:r>
              <a:rPr lang="en-US" sz="2000">
                <a:solidFill>
                  <a:srgbClr val="746953"/>
                </a:solidFill>
                <a:latin typeface="Libre Baskerville"/>
                <a:ea typeface="Libre Baskerville"/>
                <a:cs typeface="Libre Baskerville"/>
                <a:sym typeface="Libre Baskerville"/>
              </a:rPr>
              <a:t>This is to give to your on-campus employer to support them in adding you to the Rutgers payroll system. </a:t>
            </a:r>
          </a:p>
          <a:p>
            <a:pPr algn="l">
              <a:lnSpc>
                <a:spcPts val="4000"/>
              </a:lnSpc>
            </a:pPr>
          </a:p>
        </p:txBody>
      </p:sp>
      <p:sp>
        <p:nvSpPr>
          <p:cNvPr name="TextBox 21" id="21"/>
          <p:cNvSpPr txBox="true"/>
          <p:nvPr/>
        </p:nvSpPr>
        <p:spPr>
          <a:xfrm rot="0">
            <a:off x="1757041" y="4835171"/>
            <a:ext cx="5889056" cy="752989"/>
          </a:xfrm>
          <a:prstGeom prst="rect">
            <a:avLst/>
          </a:prstGeom>
        </p:spPr>
        <p:txBody>
          <a:bodyPr anchor="t" rtlCol="false" tIns="0" lIns="0" bIns="0" rIns="0">
            <a:spAutoFit/>
          </a:bodyPr>
          <a:lstStyle/>
          <a:p>
            <a:pPr algn="r">
              <a:lnSpc>
                <a:spcPts val="6634"/>
              </a:lnSpc>
            </a:pPr>
            <a:r>
              <a:rPr lang="en-US" sz="3317" b="true">
                <a:solidFill>
                  <a:srgbClr val="746953"/>
                </a:solidFill>
                <a:latin typeface="Libre Baskerville Bold"/>
                <a:ea typeface="Libre Baskerville Bold"/>
                <a:cs typeface="Libre Baskerville Bold"/>
                <a:sym typeface="Libre Baskerville Bold"/>
              </a:rPr>
              <a:t>step </a:t>
            </a:r>
            <a:r>
              <a:rPr lang="en-US" sz="3317">
                <a:solidFill>
                  <a:srgbClr val="746953"/>
                </a:solidFill>
                <a:latin typeface="Libre Baskerville"/>
                <a:ea typeface="Libre Baskerville"/>
                <a:cs typeface="Libre Baskerville"/>
                <a:sym typeface="Libre Baskerville"/>
              </a:rPr>
              <a:t>2</a:t>
            </a:r>
          </a:p>
        </p:txBody>
      </p:sp>
      <p:sp>
        <p:nvSpPr>
          <p:cNvPr name="TextBox 22" id="22"/>
          <p:cNvSpPr txBox="true"/>
          <p:nvPr/>
        </p:nvSpPr>
        <p:spPr>
          <a:xfrm rot="0">
            <a:off x="6186192" y="2851251"/>
            <a:ext cx="5889056" cy="752989"/>
          </a:xfrm>
          <a:prstGeom prst="rect">
            <a:avLst/>
          </a:prstGeom>
        </p:spPr>
        <p:txBody>
          <a:bodyPr anchor="t" rtlCol="false" tIns="0" lIns="0" bIns="0" rIns="0">
            <a:spAutoFit/>
          </a:bodyPr>
          <a:lstStyle/>
          <a:p>
            <a:pPr algn="r">
              <a:lnSpc>
                <a:spcPts val="6634"/>
              </a:lnSpc>
            </a:pPr>
            <a:r>
              <a:rPr lang="en-US" sz="3317">
                <a:solidFill>
                  <a:srgbClr val="746953"/>
                </a:solidFill>
                <a:latin typeface="Libre Baskerville"/>
                <a:ea typeface="Libre Baskerville"/>
                <a:cs typeface="Libre Baskerville"/>
                <a:sym typeface="Libre Baskerville"/>
              </a:rPr>
              <a:t>step 1</a:t>
            </a:r>
          </a:p>
        </p:txBody>
      </p:sp>
      <p:sp>
        <p:nvSpPr>
          <p:cNvPr name="TextBox 23" id="23"/>
          <p:cNvSpPr txBox="true"/>
          <p:nvPr/>
        </p:nvSpPr>
        <p:spPr>
          <a:xfrm rot="0">
            <a:off x="6457875" y="6896840"/>
            <a:ext cx="5889056" cy="752989"/>
          </a:xfrm>
          <a:prstGeom prst="rect">
            <a:avLst/>
          </a:prstGeom>
        </p:spPr>
        <p:txBody>
          <a:bodyPr anchor="t" rtlCol="false" tIns="0" lIns="0" bIns="0" rIns="0">
            <a:spAutoFit/>
          </a:bodyPr>
          <a:lstStyle/>
          <a:p>
            <a:pPr algn="r">
              <a:lnSpc>
                <a:spcPts val="6634"/>
              </a:lnSpc>
            </a:pPr>
            <a:r>
              <a:rPr lang="en-US" sz="3317" b="true">
                <a:solidFill>
                  <a:srgbClr val="746953"/>
                </a:solidFill>
                <a:latin typeface="Libre Baskerville Bold"/>
                <a:ea typeface="Libre Baskerville Bold"/>
                <a:cs typeface="Libre Baskerville Bold"/>
                <a:sym typeface="Libre Baskerville Bold"/>
              </a:rPr>
              <a:t>step </a:t>
            </a:r>
            <a:r>
              <a:rPr lang="en-US" sz="3317">
                <a:solidFill>
                  <a:srgbClr val="746953"/>
                </a:solidFill>
                <a:latin typeface="Libre Baskerville"/>
                <a:ea typeface="Libre Baskerville"/>
                <a:cs typeface="Libre Baskerville"/>
                <a:sym typeface="Libre Baskerville"/>
              </a:rPr>
              <a:t>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3"/>
            <a:stretch>
              <a:fillRect l="0" t="0" r="0" b="0"/>
            </a:stretch>
          </a:blipFill>
        </p:spPr>
      </p:sp>
      <p:sp>
        <p:nvSpPr>
          <p:cNvPr name="Freeform 4" id="4"/>
          <p:cNvSpPr/>
          <p:nvPr/>
        </p:nvSpPr>
        <p:spPr>
          <a:xfrm flipH="false" flipV="false" rot="-1154782">
            <a:off x="12992159" y="9521077"/>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3"/>
            <a:stretch>
              <a:fillRect l="0" t="0" r="0" b="0"/>
            </a:stretch>
          </a:blipFill>
        </p:spPr>
      </p:sp>
      <p:sp>
        <p:nvSpPr>
          <p:cNvPr name="Freeform 5" id="5"/>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4"/>
            <a:stretch>
              <a:fillRect l="0" t="0" r="0" b="0"/>
            </a:stretch>
          </a:blipFill>
        </p:spPr>
      </p:sp>
      <p:sp>
        <p:nvSpPr>
          <p:cNvPr name="Freeform 6" id="6"/>
          <p:cNvSpPr/>
          <p:nvPr/>
        </p:nvSpPr>
        <p:spPr>
          <a:xfrm flipH="false" flipV="false" rot="1124514">
            <a:off x="17081008" y="7041804"/>
            <a:ext cx="2884009" cy="4971136"/>
          </a:xfrm>
          <a:custGeom>
            <a:avLst/>
            <a:gdLst/>
            <a:ahLst/>
            <a:cxnLst/>
            <a:rect r="r" b="b" t="t" l="l"/>
            <a:pathLst>
              <a:path h="4971136" w="2884009">
                <a:moveTo>
                  <a:pt x="0" y="0"/>
                </a:moveTo>
                <a:lnTo>
                  <a:pt x="2884008" y="0"/>
                </a:lnTo>
                <a:lnTo>
                  <a:pt x="2884008" y="4971136"/>
                </a:lnTo>
                <a:lnTo>
                  <a:pt x="0" y="4971136"/>
                </a:lnTo>
                <a:lnTo>
                  <a:pt x="0" y="0"/>
                </a:lnTo>
                <a:close/>
              </a:path>
            </a:pathLst>
          </a:custGeom>
          <a:blipFill>
            <a:blip r:embed="rId5"/>
            <a:stretch>
              <a:fillRect l="0" t="-15926" r="0" b="-15926"/>
            </a:stretch>
          </a:blipFill>
        </p:spPr>
      </p:sp>
      <p:sp>
        <p:nvSpPr>
          <p:cNvPr name="Freeform 7" id="7"/>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5"/>
            <a:stretch>
              <a:fillRect l="0" t="0" r="0" b="0"/>
            </a:stretch>
          </a:blipFill>
        </p:spPr>
      </p:sp>
      <p:sp>
        <p:nvSpPr>
          <p:cNvPr name="Freeform 8" id="8"/>
          <p:cNvSpPr/>
          <p:nvPr/>
        </p:nvSpPr>
        <p:spPr>
          <a:xfrm flipH="false" flipV="false" rot="5400000">
            <a:off x="4992763" y="6559117"/>
            <a:ext cx="7696655" cy="302316"/>
          </a:xfrm>
          <a:custGeom>
            <a:avLst/>
            <a:gdLst/>
            <a:ahLst/>
            <a:cxnLst/>
            <a:rect r="r" b="b" t="t" l="l"/>
            <a:pathLst>
              <a:path h="302316" w="7696655">
                <a:moveTo>
                  <a:pt x="0" y="0"/>
                </a:moveTo>
                <a:lnTo>
                  <a:pt x="7696655" y="0"/>
                </a:lnTo>
                <a:lnTo>
                  <a:pt x="7696655" y="302316"/>
                </a:lnTo>
                <a:lnTo>
                  <a:pt x="0" y="302316"/>
                </a:lnTo>
                <a:lnTo>
                  <a:pt x="0" y="0"/>
                </a:lnTo>
                <a:close/>
              </a:path>
            </a:pathLst>
          </a:custGeom>
          <a:blipFill>
            <a:blip r:embed="rId6"/>
            <a:stretch>
              <a:fillRect l="0" t="-364210" r="0" b="-490500"/>
            </a:stretch>
          </a:blipFill>
        </p:spPr>
      </p:sp>
      <p:sp>
        <p:nvSpPr>
          <p:cNvPr name="Freeform 9" id="9"/>
          <p:cNvSpPr/>
          <p:nvPr/>
        </p:nvSpPr>
        <p:spPr>
          <a:xfrm flipH="false" flipV="false" rot="0">
            <a:off x="8689933" y="3005940"/>
            <a:ext cx="4833000" cy="700785"/>
          </a:xfrm>
          <a:custGeom>
            <a:avLst/>
            <a:gdLst/>
            <a:ahLst/>
            <a:cxnLst/>
            <a:rect r="r" b="b" t="t" l="l"/>
            <a:pathLst>
              <a:path h="700785" w="4833000">
                <a:moveTo>
                  <a:pt x="0" y="0"/>
                </a:moveTo>
                <a:lnTo>
                  <a:pt x="4833000" y="0"/>
                </a:lnTo>
                <a:lnTo>
                  <a:pt x="4833000" y="700786"/>
                </a:lnTo>
                <a:lnTo>
                  <a:pt x="0" y="700786"/>
                </a:lnTo>
                <a:lnTo>
                  <a:pt x="0" y="0"/>
                </a:lnTo>
                <a:close/>
              </a:path>
            </a:pathLst>
          </a:custGeom>
          <a:blipFill>
            <a:blip r:embed="rId7"/>
            <a:stretch>
              <a:fillRect l="0" t="0" r="0" b="0"/>
            </a:stretch>
          </a:blipFill>
        </p:spPr>
      </p:sp>
      <p:sp>
        <p:nvSpPr>
          <p:cNvPr name="Freeform 10" id="10"/>
          <p:cNvSpPr/>
          <p:nvPr/>
        </p:nvSpPr>
        <p:spPr>
          <a:xfrm flipH="true" flipV="false" rot="0">
            <a:off x="4159248" y="4991100"/>
            <a:ext cx="4833000" cy="700785"/>
          </a:xfrm>
          <a:custGeom>
            <a:avLst/>
            <a:gdLst/>
            <a:ahLst/>
            <a:cxnLst/>
            <a:rect r="r" b="b" t="t" l="l"/>
            <a:pathLst>
              <a:path h="700785" w="4833000">
                <a:moveTo>
                  <a:pt x="4833001" y="0"/>
                </a:moveTo>
                <a:lnTo>
                  <a:pt x="0" y="0"/>
                </a:lnTo>
                <a:lnTo>
                  <a:pt x="0" y="700785"/>
                </a:lnTo>
                <a:lnTo>
                  <a:pt x="4833001" y="700785"/>
                </a:lnTo>
                <a:lnTo>
                  <a:pt x="4833001" y="0"/>
                </a:lnTo>
                <a:close/>
              </a:path>
            </a:pathLst>
          </a:custGeom>
          <a:blipFill>
            <a:blip r:embed="rId7"/>
            <a:stretch>
              <a:fillRect l="0" t="0" r="0" b="0"/>
            </a:stretch>
          </a:blipFill>
        </p:spPr>
      </p:sp>
      <p:sp>
        <p:nvSpPr>
          <p:cNvPr name="Freeform 11" id="11"/>
          <p:cNvSpPr/>
          <p:nvPr/>
        </p:nvSpPr>
        <p:spPr>
          <a:xfrm flipH="false" flipV="false" rot="-9859537">
            <a:off x="-1299356" y="8867662"/>
            <a:ext cx="6921290" cy="8351182"/>
          </a:xfrm>
          <a:custGeom>
            <a:avLst/>
            <a:gdLst/>
            <a:ahLst/>
            <a:cxnLst/>
            <a:rect r="r" b="b" t="t" l="l"/>
            <a:pathLst>
              <a:path h="8351182" w="6921290">
                <a:moveTo>
                  <a:pt x="0" y="0"/>
                </a:moveTo>
                <a:lnTo>
                  <a:pt x="6921290" y="0"/>
                </a:lnTo>
                <a:lnTo>
                  <a:pt x="6921290" y="8351182"/>
                </a:lnTo>
                <a:lnTo>
                  <a:pt x="0" y="8351182"/>
                </a:lnTo>
                <a:lnTo>
                  <a:pt x="0" y="0"/>
                </a:lnTo>
                <a:close/>
              </a:path>
            </a:pathLst>
          </a:custGeom>
          <a:blipFill>
            <a:blip r:embed="rId4"/>
            <a:stretch>
              <a:fillRect l="-11560" t="-6439" r="-7075" b="0"/>
            </a:stretch>
          </a:blipFill>
        </p:spPr>
      </p:sp>
      <p:sp>
        <p:nvSpPr>
          <p:cNvPr name="TextBox 12" id="12"/>
          <p:cNvSpPr txBox="true"/>
          <p:nvPr/>
        </p:nvSpPr>
        <p:spPr>
          <a:xfrm rot="0">
            <a:off x="1625415" y="5615685"/>
            <a:ext cx="6912118" cy="4997450"/>
          </a:xfrm>
          <a:prstGeom prst="rect">
            <a:avLst/>
          </a:prstGeom>
        </p:spPr>
        <p:txBody>
          <a:bodyPr anchor="t" rtlCol="false" tIns="0" lIns="0" bIns="0" rIns="0">
            <a:spAutoFit/>
          </a:bodyPr>
          <a:lstStyle/>
          <a:p>
            <a:pPr algn="just">
              <a:lnSpc>
                <a:spcPts val="4000"/>
              </a:lnSpc>
            </a:pPr>
            <a:r>
              <a:rPr lang="en-US" sz="2000">
                <a:solidFill>
                  <a:srgbClr val="746953"/>
                </a:solidFill>
                <a:latin typeface="Libre Baskerville"/>
                <a:ea typeface="Libre Baskerville"/>
                <a:cs typeface="Libre Baskerville"/>
                <a:sym typeface="Libre Baskerville"/>
              </a:rPr>
              <a:t>Once you have a social security number, be sure to provide it to your on-campus employer. This is needed for your on-campus employment tax and W-9 purposes. </a:t>
            </a:r>
            <a:r>
              <a:rPr lang="en-US" sz="2000" u="sng">
                <a:solidFill>
                  <a:srgbClr val="746953"/>
                </a:solidFill>
                <a:latin typeface="Libre Baskerville"/>
                <a:ea typeface="Libre Baskerville"/>
                <a:cs typeface="Libre Baskerville"/>
                <a:sym typeface="Libre Baskerville"/>
                <a:hlinkClick r:id="rId8" tooltip="https://finance.rutgers.edu/student-abc/tax-information/w-9s-form"/>
              </a:rPr>
              <a:t>You can update it here.</a:t>
            </a:r>
          </a:p>
          <a:p>
            <a:pPr algn="just">
              <a:lnSpc>
                <a:spcPts val="4000"/>
              </a:lnSpc>
            </a:pPr>
            <a:r>
              <a:rPr lang="en-US" sz="2000">
                <a:solidFill>
                  <a:srgbClr val="746953"/>
                </a:solidFill>
                <a:latin typeface="Libre Baskerville"/>
                <a:ea typeface="Libre Baskerville"/>
                <a:cs typeface="Libre Baskerville"/>
                <a:sym typeface="Libre Baskerville"/>
              </a:rPr>
              <a:t>Important: Authorization for on-campus employment for F-1 students is automatically terminated once a student completes his or her degree requirements.</a:t>
            </a:r>
          </a:p>
          <a:p>
            <a:pPr algn="just">
              <a:lnSpc>
                <a:spcPts val="4000"/>
              </a:lnSpc>
            </a:pPr>
            <a:r>
              <a:rPr lang="en-US" sz="2000">
                <a:solidFill>
                  <a:srgbClr val="746953"/>
                </a:solidFill>
                <a:latin typeface="Libre Baskerville"/>
                <a:ea typeface="Libre Baskerville"/>
                <a:cs typeface="Libre Baskerville"/>
                <a:sym typeface="Libre Baskerville"/>
              </a:rPr>
              <a:t> </a:t>
            </a:r>
          </a:p>
          <a:p>
            <a:pPr algn="just">
              <a:lnSpc>
                <a:spcPts val="4000"/>
              </a:lnSpc>
            </a:pPr>
          </a:p>
        </p:txBody>
      </p:sp>
      <p:sp>
        <p:nvSpPr>
          <p:cNvPr name="Freeform 13" id="13"/>
          <p:cNvSpPr/>
          <p:nvPr/>
        </p:nvSpPr>
        <p:spPr>
          <a:xfrm flipH="true" flipV="false" rot="-1638433">
            <a:off x="16741211" y="1047488"/>
            <a:ext cx="3093578" cy="5188390"/>
          </a:xfrm>
          <a:custGeom>
            <a:avLst/>
            <a:gdLst/>
            <a:ahLst/>
            <a:cxnLst/>
            <a:rect r="r" b="b" t="t" l="l"/>
            <a:pathLst>
              <a:path h="5188390" w="3093578">
                <a:moveTo>
                  <a:pt x="3093578" y="0"/>
                </a:moveTo>
                <a:lnTo>
                  <a:pt x="0" y="0"/>
                </a:lnTo>
                <a:lnTo>
                  <a:pt x="0" y="5188391"/>
                </a:lnTo>
                <a:lnTo>
                  <a:pt x="3093578" y="5188391"/>
                </a:lnTo>
                <a:lnTo>
                  <a:pt x="309357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818799">
            <a:off x="13747194" y="937629"/>
            <a:ext cx="1439229" cy="946293"/>
          </a:xfrm>
          <a:custGeom>
            <a:avLst/>
            <a:gdLst/>
            <a:ahLst/>
            <a:cxnLst/>
            <a:rect r="r" b="b" t="t" l="l"/>
            <a:pathLst>
              <a:path h="946293" w="1439229">
                <a:moveTo>
                  <a:pt x="0" y="0"/>
                </a:moveTo>
                <a:lnTo>
                  <a:pt x="1439229" y="0"/>
                </a:lnTo>
                <a:lnTo>
                  <a:pt x="1439229" y="946293"/>
                </a:lnTo>
                <a:lnTo>
                  <a:pt x="0" y="9462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1459335">
            <a:off x="4805030" y="3163764"/>
            <a:ext cx="1614608" cy="1106006"/>
          </a:xfrm>
          <a:custGeom>
            <a:avLst/>
            <a:gdLst/>
            <a:ahLst/>
            <a:cxnLst/>
            <a:rect r="r" b="b" t="t" l="l"/>
            <a:pathLst>
              <a:path h="1106006" w="1614608">
                <a:moveTo>
                  <a:pt x="0" y="0"/>
                </a:moveTo>
                <a:lnTo>
                  <a:pt x="1614608" y="0"/>
                </a:lnTo>
                <a:lnTo>
                  <a:pt x="1614608" y="1106007"/>
                </a:lnTo>
                <a:lnTo>
                  <a:pt x="0" y="11060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840288">
            <a:off x="11354047" y="9290084"/>
            <a:ext cx="1442401" cy="834790"/>
          </a:xfrm>
          <a:custGeom>
            <a:avLst/>
            <a:gdLst/>
            <a:ahLst/>
            <a:cxnLst/>
            <a:rect r="r" b="b" t="t" l="l"/>
            <a:pathLst>
              <a:path h="834790" w="1442401">
                <a:moveTo>
                  <a:pt x="0" y="0"/>
                </a:moveTo>
                <a:lnTo>
                  <a:pt x="1442402" y="0"/>
                </a:lnTo>
                <a:lnTo>
                  <a:pt x="1442402" y="834790"/>
                </a:lnTo>
                <a:lnTo>
                  <a:pt x="0" y="83479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7" id="17"/>
          <p:cNvSpPr txBox="true"/>
          <p:nvPr/>
        </p:nvSpPr>
        <p:spPr>
          <a:xfrm rot="0">
            <a:off x="9144000" y="3612683"/>
            <a:ext cx="8995386" cy="3482975"/>
          </a:xfrm>
          <a:prstGeom prst="rect">
            <a:avLst/>
          </a:prstGeom>
        </p:spPr>
        <p:txBody>
          <a:bodyPr anchor="t" rtlCol="false" tIns="0" lIns="0" bIns="0" rIns="0">
            <a:spAutoFit/>
          </a:bodyPr>
          <a:lstStyle/>
          <a:p>
            <a:pPr algn="l">
              <a:lnSpc>
                <a:spcPts val="4000"/>
              </a:lnSpc>
            </a:pPr>
            <a:r>
              <a:rPr lang="en-US" sz="2000">
                <a:solidFill>
                  <a:srgbClr val="746953"/>
                </a:solidFill>
                <a:latin typeface="Libre Baskerville"/>
                <a:ea typeface="Libre Baskerville"/>
                <a:cs typeface="Libre Baskerville"/>
                <a:sym typeface="Libre Baskerville"/>
              </a:rPr>
              <a:t>If you need a Social Security Number, first complete the </a:t>
            </a:r>
            <a:r>
              <a:rPr lang="en-US" sz="2000" u="sng">
                <a:solidFill>
                  <a:srgbClr val="746953"/>
                </a:solidFill>
                <a:latin typeface="Libre Baskerville"/>
                <a:ea typeface="Libre Baskerville"/>
                <a:cs typeface="Libre Baskerville"/>
                <a:sym typeface="Libre Baskerville"/>
                <a:hlinkClick r:id="rId17" tooltip="https://global.rutgers.edu/sites/default/files/Documents/International%20Students%20and%20Scholars/On-Campus%20Job%20Confirmation%20Letter%20for%20SSN%20Applicants.pdf"/>
              </a:rPr>
              <a:t>On-Campus Employment Verification Letter</a:t>
            </a:r>
            <a:r>
              <a:rPr lang="en-US" sz="2000">
                <a:solidFill>
                  <a:srgbClr val="746953"/>
                </a:solidFill>
                <a:latin typeface="Libre Baskerville"/>
                <a:ea typeface="Libre Baskerville"/>
                <a:cs typeface="Libre Baskerville"/>
                <a:sym typeface="Libre Baskerville"/>
              </a:rPr>
              <a:t> with your on-campus employer. This letter must include an original, PEN ink wet signature from your employer. This means bring the original document that was signed - not a scanned copy or digital signature. Then submit your online request for the Social Security Letter (</a:t>
            </a:r>
            <a:r>
              <a:rPr lang="en-US" sz="2000" u="sng">
                <a:solidFill>
                  <a:srgbClr val="746953"/>
                </a:solidFill>
                <a:latin typeface="Libre Baskerville"/>
                <a:ea typeface="Libre Baskerville"/>
                <a:cs typeface="Libre Baskerville"/>
                <a:sym typeface="Libre Baskerville"/>
                <a:hlinkClick r:id="rId18" tooltip="https://sunapsis.rutgers.edu"/>
              </a:rPr>
              <a:t>via RGlobal portal</a:t>
            </a:r>
            <a:r>
              <a:rPr lang="en-US" sz="2000">
                <a:solidFill>
                  <a:srgbClr val="746953"/>
                </a:solidFill>
                <a:latin typeface="Libre Baskerville"/>
                <a:ea typeface="Libre Baskerville"/>
                <a:cs typeface="Libre Baskerville"/>
                <a:sym typeface="Libre Baskerville"/>
              </a:rPr>
              <a:t>).</a:t>
            </a:r>
          </a:p>
        </p:txBody>
      </p:sp>
      <p:sp>
        <p:nvSpPr>
          <p:cNvPr name="TextBox 18" id="18"/>
          <p:cNvSpPr txBox="true"/>
          <p:nvPr/>
        </p:nvSpPr>
        <p:spPr>
          <a:xfrm rot="0">
            <a:off x="-154888" y="626745"/>
            <a:ext cx="18294274" cy="3545205"/>
          </a:xfrm>
          <a:prstGeom prst="rect">
            <a:avLst/>
          </a:prstGeom>
        </p:spPr>
        <p:txBody>
          <a:bodyPr anchor="t" rtlCol="false" tIns="0" lIns="0" bIns="0" rIns="0">
            <a:spAutoFit/>
          </a:bodyPr>
          <a:lstStyle/>
          <a:p>
            <a:pPr algn="ctr">
              <a:lnSpc>
                <a:spcPts val="9360"/>
              </a:lnSpc>
            </a:pPr>
            <a:r>
              <a:rPr lang="en-US" sz="8000">
                <a:solidFill>
                  <a:srgbClr val="50483A"/>
                </a:solidFill>
                <a:latin typeface="EFCO Brookshire"/>
                <a:ea typeface="EFCO Brookshire"/>
                <a:cs typeface="EFCO Brookshire"/>
                <a:sym typeface="EFCO Brookshire"/>
              </a:rPr>
              <a:t>What actions a student may need to take</a:t>
            </a:r>
          </a:p>
          <a:p>
            <a:pPr algn="ctr">
              <a:lnSpc>
                <a:spcPts val="9360"/>
              </a:lnSpc>
            </a:pPr>
            <a:r>
              <a:rPr lang="en-US" sz="8000">
                <a:solidFill>
                  <a:srgbClr val="50483A"/>
                </a:solidFill>
                <a:latin typeface="EFCO Brookshire"/>
                <a:ea typeface="EFCO Brookshire"/>
                <a:cs typeface="EFCO Brookshire"/>
                <a:sym typeface="EFCO Brookshire"/>
              </a:rPr>
              <a:t>after receiving </a:t>
            </a:r>
            <a:r>
              <a:rPr lang="en-US" sz="8000">
                <a:solidFill>
                  <a:srgbClr val="50483A"/>
                </a:solidFill>
                <a:latin typeface="EFCO Brookshire"/>
                <a:ea typeface="EFCO Brookshire"/>
                <a:cs typeface="EFCO Brookshire"/>
                <a:sym typeface="EFCO Brookshire"/>
              </a:rPr>
              <a:t>advisement</a:t>
            </a:r>
          </a:p>
          <a:p>
            <a:pPr algn="ctr">
              <a:lnSpc>
                <a:spcPts val="9360"/>
              </a:lnSpc>
            </a:pPr>
          </a:p>
        </p:txBody>
      </p:sp>
      <p:sp>
        <p:nvSpPr>
          <p:cNvPr name="TextBox 19" id="19"/>
          <p:cNvSpPr txBox="true"/>
          <p:nvPr/>
        </p:nvSpPr>
        <p:spPr>
          <a:xfrm rot="0">
            <a:off x="9144000" y="7274059"/>
            <a:ext cx="7738370" cy="2473325"/>
          </a:xfrm>
          <a:prstGeom prst="rect">
            <a:avLst/>
          </a:prstGeom>
        </p:spPr>
        <p:txBody>
          <a:bodyPr anchor="t" rtlCol="false" tIns="0" lIns="0" bIns="0" rIns="0">
            <a:spAutoFit/>
          </a:bodyPr>
          <a:lstStyle/>
          <a:p>
            <a:pPr algn="l">
              <a:lnSpc>
                <a:spcPts val="4000"/>
              </a:lnSpc>
            </a:pPr>
            <a:r>
              <a:rPr lang="en-US" sz="2000" b="true">
                <a:solidFill>
                  <a:srgbClr val="746953"/>
                </a:solidFill>
                <a:latin typeface="Libre Baskerville Bold"/>
                <a:ea typeface="Libre Baskerville Bold"/>
                <a:cs typeface="Libre Baskerville Bold"/>
                <a:sym typeface="Libre Baskerville Bold"/>
              </a:rPr>
              <a:t>You will use both of these forms at the Social Security Administration. Learn how to apply for a </a:t>
            </a:r>
            <a:r>
              <a:rPr lang="en-US" b="true" sz="2000" u="sng">
                <a:solidFill>
                  <a:srgbClr val="746953"/>
                </a:solidFill>
                <a:latin typeface="Libre Baskerville Bold"/>
                <a:ea typeface="Libre Baskerville Bold"/>
                <a:cs typeface="Libre Baskerville Bold"/>
                <a:sym typeface="Libre Baskerville Bold"/>
                <a:hlinkClick r:id="rId19" tooltip="https://global.rutgers.edu/social-security"/>
              </a:rPr>
              <a:t>Social Security Number here</a:t>
            </a:r>
            <a:r>
              <a:rPr lang="en-US" sz="2000" b="true">
                <a:solidFill>
                  <a:srgbClr val="746953"/>
                </a:solidFill>
                <a:latin typeface="Libre Baskerville Bold"/>
                <a:ea typeface="Libre Baskerville Bold"/>
                <a:cs typeface="Libre Baskerville Bold"/>
                <a:sym typeface="Libre Baskerville Bold"/>
              </a:rPr>
              <a:t>. This page lists all information about the SSA.</a:t>
            </a:r>
          </a:p>
          <a:p>
            <a:pPr algn="l">
              <a:lnSpc>
                <a:spcPts val="4000"/>
              </a:lnSpc>
            </a:pPr>
          </a:p>
        </p:txBody>
      </p:sp>
      <p:sp>
        <p:nvSpPr>
          <p:cNvPr name="TextBox 20" id="20"/>
          <p:cNvSpPr txBox="true"/>
          <p:nvPr/>
        </p:nvSpPr>
        <p:spPr>
          <a:xfrm rot="0">
            <a:off x="1757041" y="4835171"/>
            <a:ext cx="5889056" cy="752989"/>
          </a:xfrm>
          <a:prstGeom prst="rect">
            <a:avLst/>
          </a:prstGeom>
        </p:spPr>
        <p:txBody>
          <a:bodyPr anchor="t" rtlCol="false" tIns="0" lIns="0" bIns="0" rIns="0">
            <a:spAutoFit/>
          </a:bodyPr>
          <a:lstStyle/>
          <a:p>
            <a:pPr algn="r">
              <a:lnSpc>
                <a:spcPts val="6634"/>
              </a:lnSpc>
            </a:pPr>
            <a:r>
              <a:rPr lang="en-US" sz="3317" b="true">
                <a:solidFill>
                  <a:srgbClr val="746953"/>
                </a:solidFill>
                <a:latin typeface="Libre Baskerville Bold"/>
                <a:ea typeface="Libre Baskerville Bold"/>
                <a:cs typeface="Libre Baskerville Bold"/>
                <a:sym typeface="Libre Baskerville Bold"/>
              </a:rPr>
              <a:t>step 5</a:t>
            </a:r>
          </a:p>
        </p:txBody>
      </p:sp>
      <p:sp>
        <p:nvSpPr>
          <p:cNvPr name="TextBox 21" id="21"/>
          <p:cNvSpPr txBox="true"/>
          <p:nvPr/>
        </p:nvSpPr>
        <p:spPr>
          <a:xfrm rot="0">
            <a:off x="6186192" y="2851251"/>
            <a:ext cx="5889056" cy="752989"/>
          </a:xfrm>
          <a:prstGeom prst="rect">
            <a:avLst/>
          </a:prstGeom>
        </p:spPr>
        <p:txBody>
          <a:bodyPr anchor="t" rtlCol="false" tIns="0" lIns="0" bIns="0" rIns="0">
            <a:spAutoFit/>
          </a:bodyPr>
          <a:lstStyle/>
          <a:p>
            <a:pPr algn="r">
              <a:lnSpc>
                <a:spcPts val="6634"/>
              </a:lnSpc>
            </a:pPr>
            <a:r>
              <a:rPr lang="en-US" sz="3317">
                <a:solidFill>
                  <a:srgbClr val="746953"/>
                </a:solidFill>
                <a:latin typeface="Libre Baskerville"/>
                <a:ea typeface="Libre Baskerville"/>
                <a:cs typeface="Libre Baskerville"/>
                <a:sym typeface="Libre Baskerville"/>
              </a:rPr>
              <a:t>step 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3"/>
            <a:stretch>
              <a:fillRect l="0" t="0" r="0" b="0"/>
            </a:stretch>
          </a:blipFill>
        </p:spPr>
      </p:sp>
      <p:sp>
        <p:nvSpPr>
          <p:cNvPr name="Freeform 4" id="4"/>
          <p:cNvSpPr/>
          <p:nvPr/>
        </p:nvSpPr>
        <p:spPr>
          <a:xfrm flipH="true" flipV="true" rot="90690">
            <a:off x="1444104" y="-846772"/>
            <a:ext cx="1814383" cy="6361766"/>
          </a:xfrm>
          <a:custGeom>
            <a:avLst/>
            <a:gdLst/>
            <a:ahLst/>
            <a:cxnLst/>
            <a:rect r="r" b="b" t="t" l="l"/>
            <a:pathLst>
              <a:path h="6361766" w="1814383">
                <a:moveTo>
                  <a:pt x="1814383" y="6361767"/>
                </a:moveTo>
                <a:lnTo>
                  <a:pt x="0" y="6361767"/>
                </a:lnTo>
                <a:lnTo>
                  <a:pt x="0" y="0"/>
                </a:lnTo>
                <a:lnTo>
                  <a:pt x="1814383" y="0"/>
                </a:lnTo>
                <a:lnTo>
                  <a:pt x="1814383" y="636176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54782">
            <a:off x="12858809" y="8823706"/>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3"/>
            <a:stretch>
              <a:fillRect l="0" t="0" r="0" b="0"/>
            </a:stretch>
          </a:blipFill>
        </p:spPr>
      </p:sp>
      <p:sp>
        <p:nvSpPr>
          <p:cNvPr name="Freeform 6" id="6"/>
          <p:cNvSpPr/>
          <p:nvPr/>
        </p:nvSpPr>
        <p:spPr>
          <a:xfrm flipH="false" flipV="false" rot="90690">
            <a:off x="15361328" y="5166323"/>
            <a:ext cx="1814383" cy="6361766"/>
          </a:xfrm>
          <a:custGeom>
            <a:avLst/>
            <a:gdLst/>
            <a:ahLst/>
            <a:cxnLst/>
            <a:rect r="r" b="b" t="t" l="l"/>
            <a:pathLst>
              <a:path h="6361766" w="1814383">
                <a:moveTo>
                  <a:pt x="0" y="0"/>
                </a:moveTo>
                <a:lnTo>
                  <a:pt x="1814383" y="0"/>
                </a:lnTo>
                <a:lnTo>
                  <a:pt x="1814383" y="6361766"/>
                </a:lnTo>
                <a:lnTo>
                  <a:pt x="0" y="63617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6"/>
            <a:stretch>
              <a:fillRect l="0" t="0" r="0" b="0"/>
            </a:stretch>
          </a:blipFill>
        </p:spPr>
      </p:sp>
      <p:sp>
        <p:nvSpPr>
          <p:cNvPr name="Freeform 8" id="8"/>
          <p:cNvSpPr/>
          <p:nvPr/>
        </p:nvSpPr>
        <p:spPr>
          <a:xfrm flipH="true" flipV="true" rot="9326555">
            <a:off x="14217574" y="8754688"/>
            <a:ext cx="7193183" cy="7786937"/>
          </a:xfrm>
          <a:custGeom>
            <a:avLst/>
            <a:gdLst/>
            <a:ahLst/>
            <a:cxnLst/>
            <a:rect r="r" b="b" t="t" l="l"/>
            <a:pathLst>
              <a:path h="7786937" w="7193183">
                <a:moveTo>
                  <a:pt x="7193183" y="7786938"/>
                </a:moveTo>
                <a:lnTo>
                  <a:pt x="0" y="7786938"/>
                </a:lnTo>
                <a:lnTo>
                  <a:pt x="0" y="0"/>
                </a:lnTo>
                <a:lnTo>
                  <a:pt x="7193183" y="0"/>
                </a:lnTo>
                <a:lnTo>
                  <a:pt x="7193183" y="7786938"/>
                </a:lnTo>
                <a:close/>
              </a:path>
            </a:pathLst>
          </a:custGeom>
          <a:blipFill>
            <a:blip r:embed="rId6"/>
            <a:stretch>
              <a:fillRect l="0" t="0" r="0" b="0"/>
            </a:stretch>
          </a:blipFill>
        </p:spPr>
      </p:sp>
      <p:sp>
        <p:nvSpPr>
          <p:cNvPr name="Freeform 9" id="9"/>
          <p:cNvSpPr/>
          <p:nvPr/>
        </p:nvSpPr>
        <p:spPr>
          <a:xfrm flipH="false" flipV="false" rot="4473657">
            <a:off x="14334179" y="-671536"/>
            <a:ext cx="5850243" cy="4731384"/>
          </a:xfrm>
          <a:custGeom>
            <a:avLst/>
            <a:gdLst/>
            <a:ahLst/>
            <a:cxnLst/>
            <a:rect r="r" b="b" t="t" l="l"/>
            <a:pathLst>
              <a:path h="4731384" w="5850243">
                <a:moveTo>
                  <a:pt x="0" y="0"/>
                </a:moveTo>
                <a:lnTo>
                  <a:pt x="5850242" y="0"/>
                </a:lnTo>
                <a:lnTo>
                  <a:pt x="5850242" y="4731384"/>
                </a:lnTo>
                <a:lnTo>
                  <a:pt x="0" y="47313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124514">
            <a:off x="16973972" y="6734239"/>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9"/>
            <a:stretch>
              <a:fillRect l="0" t="0" r="0" b="0"/>
            </a:stretch>
          </a:blipFill>
        </p:spPr>
      </p:sp>
      <p:sp>
        <p:nvSpPr>
          <p:cNvPr name="Freeform 11" id="11"/>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9"/>
            <a:stretch>
              <a:fillRect l="0" t="0" r="0" b="0"/>
            </a:stretch>
          </a:blipFill>
        </p:spPr>
      </p:sp>
      <p:sp>
        <p:nvSpPr>
          <p:cNvPr name="Freeform 12" id="12"/>
          <p:cNvSpPr/>
          <p:nvPr/>
        </p:nvSpPr>
        <p:spPr>
          <a:xfrm flipH="true" flipV="true" rot="4672127">
            <a:off x="-2047694" y="6251597"/>
            <a:ext cx="5850243" cy="4731384"/>
          </a:xfrm>
          <a:custGeom>
            <a:avLst/>
            <a:gdLst/>
            <a:ahLst/>
            <a:cxnLst/>
            <a:rect r="r" b="b" t="t" l="l"/>
            <a:pathLst>
              <a:path h="4731384" w="5850243">
                <a:moveTo>
                  <a:pt x="5850242" y="4731384"/>
                </a:moveTo>
                <a:lnTo>
                  <a:pt x="0" y="4731384"/>
                </a:lnTo>
                <a:lnTo>
                  <a:pt x="0" y="0"/>
                </a:lnTo>
                <a:lnTo>
                  <a:pt x="5850242" y="0"/>
                </a:lnTo>
                <a:lnTo>
                  <a:pt x="5850242" y="473138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true" flipV="false" rot="203124">
            <a:off x="7501905" y="2850388"/>
            <a:ext cx="1604644" cy="1315808"/>
          </a:xfrm>
          <a:custGeom>
            <a:avLst/>
            <a:gdLst/>
            <a:ahLst/>
            <a:cxnLst/>
            <a:rect r="r" b="b" t="t" l="l"/>
            <a:pathLst>
              <a:path h="1315808" w="1604644">
                <a:moveTo>
                  <a:pt x="1604644" y="0"/>
                </a:moveTo>
                <a:lnTo>
                  <a:pt x="0" y="0"/>
                </a:lnTo>
                <a:lnTo>
                  <a:pt x="0" y="1315808"/>
                </a:lnTo>
                <a:lnTo>
                  <a:pt x="1604644" y="1315808"/>
                </a:lnTo>
                <a:lnTo>
                  <a:pt x="160464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5782947" y="6402488"/>
            <a:ext cx="6722107" cy="455365"/>
          </a:xfrm>
          <a:prstGeom prst="rect">
            <a:avLst/>
          </a:prstGeom>
        </p:spPr>
        <p:txBody>
          <a:bodyPr anchor="t" rtlCol="false" tIns="0" lIns="0" bIns="0" rIns="0">
            <a:spAutoFit/>
          </a:bodyPr>
          <a:lstStyle/>
          <a:p>
            <a:pPr algn="ctr">
              <a:lnSpc>
                <a:spcPts val="3776"/>
              </a:lnSpc>
            </a:pPr>
            <a:r>
              <a:rPr lang="en-US" sz="2697">
                <a:solidFill>
                  <a:srgbClr val="746953"/>
                </a:solidFill>
                <a:latin typeface="Libre Baskerville"/>
                <a:ea typeface="Libre Baskerville"/>
                <a:cs typeface="Libre Baskerville"/>
                <a:sym typeface="Libre Baskerville"/>
              </a:rPr>
              <a:t>Do you have any questions for us?</a:t>
            </a:r>
          </a:p>
        </p:txBody>
      </p:sp>
      <p:sp>
        <p:nvSpPr>
          <p:cNvPr name="Freeform 15" id="15"/>
          <p:cNvSpPr/>
          <p:nvPr/>
        </p:nvSpPr>
        <p:spPr>
          <a:xfrm flipH="false" flipV="false" rot="0">
            <a:off x="4453323" y="3619764"/>
            <a:ext cx="9381353" cy="2677950"/>
          </a:xfrm>
          <a:custGeom>
            <a:avLst/>
            <a:gdLst/>
            <a:ahLst/>
            <a:cxnLst/>
            <a:rect r="r" b="b" t="t" l="l"/>
            <a:pathLst>
              <a:path h="2677950" w="9381353">
                <a:moveTo>
                  <a:pt x="0" y="0"/>
                </a:moveTo>
                <a:lnTo>
                  <a:pt x="9381354" y="0"/>
                </a:lnTo>
                <a:lnTo>
                  <a:pt x="9381354" y="2677950"/>
                </a:lnTo>
                <a:lnTo>
                  <a:pt x="0" y="26779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3"/>
            <a:stretch>
              <a:fillRect l="0" t="0" r="0" b="0"/>
            </a:stretch>
          </a:blipFill>
        </p:spPr>
      </p:sp>
      <p:sp>
        <p:nvSpPr>
          <p:cNvPr name="Freeform 4" id="4"/>
          <p:cNvSpPr/>
          <p:nvPr/>
        </p:nvSpPr>
        <p:spPr>
          <a:xfrm flipH="false" flipV="false" rot="0">
            <a:off x="1889082" y="3370461"/>
            <a:ext cx="4297110" cy="5388226"/>
          </a:xfrm>
          <a:custGeom>
            <a:avLst/>
            <a:gdLst/>
            <a:ahLst/>
            <a:cxnLst/>
            <a:rect r="r" b="b" t="t" l="l"/>
            <a:pathLst>
              <a:path h="5388226" w="4297110">
                <a:moveTo>
                  <a:pt x="0" y="0"/>
                </a:moveTo>
                <a:lnTo>
                  <a:pt x="4297110" y="0"/>
                </a:lnTo>
                <a:lnTo>
                  <a:pt x="4297110" y="5388226"/>
                </a:lnTo>
                <a:lnTo>
                  <a:pt x="0" y="5388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54782">
            <a:off x="12858809" y="8823706"/>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3"/>
            <a:stretch>
              <a:fillRect l="0" t="0" r="0" b="0"/>
            </a:stretch>
          </a:blipFill>
        </p:spPr>
      </p:sp>
      <p:sp>
        <p:nvSpPr>
          <p:cNvPr name="Freeform 6" id="6"/>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6"/>
            <a:stretch>
              <a:fillRect l="0" t="0" r="0" b="0"/>
            </a:stretch>
          </a:blipFill>
        </p:spPr>
      </p:sp>
      <p:sp>
        <p:nvSpPr>
          <p:cNvPr name="Freeform 7" id="7"/>
          <p:cNvSpPr/>
          <p:nvPr/>
        </p:nvSpPr>
        <p:spPr>
          <a:xfrm flipH="true" flipV="true" rot="9326555">
            <a:off x="14217574" y="8754688"/>
            <a:ext cx="7193183" cy="7786937"/>
          </a:xfrm>
          <a:custGeom>
            <a:avLst/>
            <a:gdLst/>
            <a:ahLst/>
            <a:cxnLst/>
            <a:rect r="r" b="b" t="t" l="l"/>
            <a:pathLst>
              <a:path h="7786937" w="7193183">
                <a:moveTo>
                  <a:pt x="7193183" y="7786938"/>
                </a:moveTo>
                <a:lnTo>
                  <a:pt x="0" y="7786938"/>
                </a:lnTo>
                <a:lnTo>
                  <a:pt x="0" y="0"/>
                </a:lnTo>
                <a:lnTo>
                  <a:pt x="7193183" y="0"/>
                </a:lnTo>
                <a:lnTo>
                  <a:pt x="7193183" y="7786938"/>
                </a:lnTo>
                <a:close/>
              </a:path>
            </a:pathLst>
          </a:custGeom>
          <a:blipFill>
            <a:blip r:embed="rId6"/>
            <a:stretch>
              <a:fillRect l="0" t="0" r="0" b="0"/>
            </a:stretch>
          </a:blipFill>
        </p:spPr>
      </p:sp>
      <p:sp>
        <p:nvSpPr>
          <p:cNvPr name="Freeform 8" id="8"/>
          <p:cNvSpPr/>
          <p:nvPr/>
        </p:nvSpPr>
        <p:spPr>
          <a:xfrm flipH="false" flipV="false" rot="1124514">
            <a:off x="16973972" y="6734239"/>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7"/>
            <a:stretch>
              <a:fillRect l="0" t="0" r="0" b="0"/>
            </a:stretch>
          </a:blipFill>
        </p:spPr>
      </p:sp>
      <p:sp>
        <p:nvSpPr>
          <p:cNvPr name="Freeform 9" id="9"/>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7"/>
            <a:stretch>
              <a:fillRect l="0" t="0" r="0" b="0"/>
            </a:stretch>
          </a:blipFill>
        </p:spPr>
      </p:sp>
      <p:sp>
        <p:nvSpPr>
          <p:cNvPr name="Freeform 10" id="10"/>
          <p:cNvSpPr/>
          <p:nvPr/>
        </p:nvSpPr>
        <p:spPr>
          <a:xfrm flipH="false" flipV="false" rot="-666997">
            <a:off x="16246055" y="593862"/>
            <a:ext cx="2300308" cy="4942069"/>
          </a:xfrm>
          <a:custGeom>
            <a:avLst/>
            <a:gdLst/>
            <a:ahLst/>
            <a:cxnLst/>
            <a:rect r="r" b="b" t="t" l="l"/>
            <a:pathLst>
              <a:path h="4942069" w="2300308">
                <a:moveTo>
                  <a:pt x="0" y="0"/>
                </a:moveTo>
                <a:lnTo>
                  <a:pt x="2300308" y="0"/>
                </a:lnTo>
                <a:lnTo>
                  <a:pt x="2300308" y="4942069"/>
                </a:lnTo>
                <a:lnTo>
                  <a:pt x="0" y="49420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351295" y="5140734"/>
            <a:ext cx="3018869" cy="2752920"/>
          </a:xfrm>
          <a:prstGeom prst="rect">
            <a:avLst/>
          </a:prstGeom>
        </p:spPr>
        <p:txBody>
          <a:bodyPr anchor="t" rtlCol="false" tIns="0" lIns="0" bIns="0" rIns="0">
            <a:spAutoFit/>
          </a:bodyPr>
          <a:lstStyle/>
          <a:p>
            <a:pPr algn="ctr">
              <a:lnSpc>
                <a:spcPts val="5622"/>
              </a:lnSpc>
            </a:pPr>
            <a:r>
              <a:rPr lang="en-US" sz="2811">
                <a:solidFill>
                  <a:srgbClr val="746953"/>
                </a:solidFill>
                <a:latin typeface="Libre Baskerville"/>
                <a:ea typeface="Libre Baskerville"/>
                <a:cs typeface="Libre Baskerville"/>
                <a:sym typeface="Libre Baskerville"/>
              </a:rPr>
              <a:t>CTJ</a:t>
            </a:r>
          </a:p>
          <a:p>
            <a:pPr algn="ctr">
              <a:lnSpc>
                <a:spcPts val="5622"/>
              </a:lnSpc>
            </a:pPr>
            <a:r>
              <a:rPr lang="en-US" sz="2811">
                <a:solidFill>
                  <a:srgbClr val="746953"/>
                </a:solidFill>
                <a:latin typeface="Libre Baskerville"/>
                <a:ea typeface="Libre Baskerville"/>
                <a:cs typeface="Libre Baskerville"/>
                <a:sym typeface="Libre Baskerville"/>
              </a:rPr>
              <a:t>Anni Luo</a:t>
            </a:r>
          </a:p>
          <a:p>
            <a:pPr algn="ctr">
              <a:lnSpc>
                <a:spcPts val="5622"/>
              </a:lnSpc>
            </a:pPr>
            <a:r>
              <a:rPr lang="en-US" sz="2811">
                <a:solidFill>
                  <a:srgbClr val="746953"/>
                </a:solidFill>
                <a:latin typeface="Libre Baskerville"/>
                <a:ea typeface="Libre Baskerville"/>
                <a:cs typeface="Libre Baskerville"/>
                <a:sym typeface="Libre Baskerville"/>
              </a:rPr>
              <a:t> Aryan</a:t>
            </a:r>
          </a:p>
          <a:p>
            <a:pPr algn="ctr">
              <a:lnSpc>
                <a:spcPts val="5622"/>
              </a:lnSpc>
            </a:pPr>
            <a:r>
              <a:rPr lang="en-US" sz="2811">
                <a:solidFill>
                  <a:srgbClr val="746953"/>
                </a:solidFill>
                <a:latin typeface="Libre Baskerville"/>
                <a:ea typeface="Libre Baskerville"/>
                <a:cs typeface="Libre Baskerville"/>
                <a:sym typeface="Libre Baskerville"/>
              </a:rPr>
              <a:t>Shuyun Yu</a:t>
            </a:r>
          </a:p>
        </p:txBody>
      </p:sp>
      <p:sp>
        <p:nvSpPr>
          <p:cNvPr name="TextBox 12" id="12"/>
          <p:cNvSpPr txBox="true"/>
          <p:nvPr/>
        </p:nvSpPr>
        <p:spPr>
          <a:xfrm rot="0">
            <a:off x="2351295" y="1136003"/>
            <a:ext cx="13605902" cy="1485900"/>
          </a:xfrm>
          <a:prstGeom prst="rect">
            <a:avLst/>
          </a:prstGeom>
        </p:spPr>
        <p:txBody>
          <a:bodyPr anchor="t" rtlCol="false" tIns="0" lIns="0" bIns="0" rIns="0">
            <a:spAutoFit/>
          </a:bodyPr>
          <a:lstStyle/>
          <a:p>
            <a:pPr algn="ctr">
              <a:lnSpc>
                <a:spcPts val="11699"/>
              </a:lnSpc>
            </a:pPr>
            <a:r>
              <a:rPr lang="en-US" sz="9999">
                <a:solidFill>
                  <a:srgbClr val="50483A"/>
                </a:solidFill>
                <a:latin typeface="EFCO Brookshire"/>
                <a:ea typeface="EFCO Brookshire"/>
                <a:cs typeface="EFCO Brookshire"/>
                <a:sym typeface="EFCO Brookshire"/>
              </a:rPr>
              <a:t>Meet the Group</a:t>
            </a:r>
          </a:p>
        </p:txBody>
      </p:sp>
      <p:sp>
        <p:nvSpPr>
          <p:cNvPr name="TextBox 13" id="13"/>
          <p:cNvSpPr txBox="true"/>
          <p:nvPr/>
        </p:nvSpPr>
        <p:spPr>
          <a:xfrm rot="0">
            <a:off x="2169479" y="3930622"/>
            <a:ext cx="3382500" cy="889635"/>
          </a:xfrm>
          <a:prstGeom prst="rect">
            <a:avLst/>
          </a:prstGeom>
        </p:spPr>
        <p:txBody>
          <a:bodyPr anchor="t" rtlCol="false" tIns="0" lIns="0" bIns="0" rIns="0">
            <a:spAutoFit/>
          </a:bodyPr>
          <a:lstStyle/>
          <a:p>
            <a:pPr algn="ctr">
              <a:lnSpc>
                <a:spcPts val="7019"/>
              </a:lnSpc>
            </a:pPr>
            <a:r>
              <a:rPr lang="en-US" sz="6000">
                <a:solidFill>
                  <a:srgbClr val="50483A"/>
                </a:solidFill>
                <a:latin typeface="EFCO Brookshire"/>
                <a:ea typeface="EFCO Brookshire"/>
                <a:cs typeface="EFCO Brookshire"/>
                <a:sym typeface="EFCO Brookshire"/>
              </a:rPr>
              <a:t>Members</a:t>
            </a:r>
          </a:p>
        </p:txBody>
      </p:sp>
      <p:sp>
        <p:nvSpPr>
          <p:cNvPr name="Freeform 14" id="14"/>
          <p:cNvSpPr/>
          <p:nvPr/>
        </p:nvSpPr>
        <p:spPr>
          <a:xfrm flipH="true" flipV="false" rot="-666997">
            <a:off x="210360" y="5956247"/>
            <a:ext cx="2300308" cy="4942069"/>
          </a:xfrm>
          <a:custGeom>
            <a:avLst/>
            <a:gdLst/>
            <a:ahLst/>
            <a:cxnLst/>
            <a:rect r="r" b="b" t="t" l="l"/>
            <a:pathLst>
              <a:path h="4942069" w="2300308">
                <a:moveTo>
                  <a:pt x="2300309" y="0"/>
                </a:moveTo>
                <a:lnTo>
                  <a:pt x="0" y="0"/>
                </a:lnTo>
                <a:lnTo>
                  <a:pt x="0" y="4942069"/>
                </a:lnTo>
                <a:lnTo>
                  <a:pt x="2300309" y="4942069"/>
                </a:lnTo>
                <a:lnTo>
                  <a:pt x="230030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7005691" y="3370461"/>
            <a:ext cx="4297110" cy="5388226"/>
          </a:xfrm>
          <a:custGeom>
            <a:avLst/>
            <a:gdLst/>
            <a:ahLst/>
            <a:cxnLst/>
            <a:rect r="r" b="b" t="t" l="l"/>
            <a:pathLst>
              <a:path h="5388226" w="4297110">
                <a:moveTo>
                  <a:pt x="0" y="0"/>
                </a:moveTo>
                <a:lnTo>
                  <a:pt x="4297110" y="0"/>
                </a:lnTo>
                <a:lnTo>
                  <a:pt x="4297110" y="5388226"/>
                </a:lnTo>
                <a:lnTo>
                  <a:pt x="0" y="5388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467904" y="5140734"/>
            <a:ext cx="3018869" cy="2048052"/>
          </a:xfrm>
          <a:prstGeom prst="rect">
            <a:avLst/>
          </a:prstGeom>
        </p:spPr>
        <p:txBody>
          <a:bodyPr anchor="t" rtlCol="false" tIns="0" lIns="0" bIns="0" rIns="0">
            <a:spAutoFit/>
          </a:bodyPr>
          <a:lstStyle/>
          <a:p>
            <a:pPr algn="ctr">
              <a:lnSpc>
                <a:spcPts val="5622"/>
              </a:lnSpc>
            </a:pPr>
            <a:r>
              <a:rPr lang="en-US" sz="2811">
                <a:solidFill>
                  <a:srgbClr val="746953"/>
                </a:solidFill>
                <a:latin typeface="Libre Baskerville"/>
                <a:ea typeface="Libre Baskerville"/>
                <a:cs typeface="Libre Baskerville"/>
                <a:sym typeface="Libre Baskerville"/>
              </a:rPr>
              <a:t>RU-FIT FALL 2024</a:t>
            </a:r>
          </a:p>
          <a:p>
            <a:pPr algn="ctr">
              <a:lnSpc>
                <a:spcPts val="5622"/>
              </a:lnSpc>
            </a:pPr>
            <a:r>
              <a:rPr lang="en-US" sz="2811">
                <a:solidFill>
                  <a:srgbClr val="746953"/>
                </a:solidFill>
                <a:latin typeface="Libre Baskerville"/>
                <a:ea typeface="Libre Baskerville"/>
                <a:cs typeface="Libre Baskerville"/>
                <a:sym typeface="Libre Baskerville"/>
              </a:rPr>
              <a:t>Sukriti Singh</a:t>
            </a:r>
          </a:p>
        </p:txBody>
      </p:sp>
      <p:sp>
        <p:nvSpPr>
          <p:cNvPr name="TextBox 17" id="17"/>
          <p:cNvSpPr txBox="true"/>
          <p:nvPr/>
        </p:nvSpPr>
        <p:spPr>
          <a:xfrm rot="0">
            <a:off x="7286088" y="3930622"/>
            <a:ext cx="3382500" cy="889635"/>
          </a:xfrm>
          <a:prstGeom prst="rect">
            <a:avLst/>
          </a:prstGeom>
        </p:spPr>
        <p:txBody>
          <a:bodyPr anchor="t" rtlCol="false" tIns="0" lIns="0" bIns="0" rIns="0">
            <a:spAutoFit/>
          </a:bodyPr>
          <a:lstStyle/>
          <a:p>
            <a:pPr algn="ctr">
              <a:lnSpc>
                <a:spcPts val="7019"/>
              </a:lnSpc>
            </a:pPr>
            <a:r>
              <a:rPr lang="en-US" sz="6000">
                <a:solidFill>
                  <a:srgbClr val="50483A"/>
                </a:solidFill>
                <a:latin typeface="EFCO Brookshire"/>
                <a:ea typeface="EFCO Brookshire"/>
                <a:cs typeface="EFCO Brookshire"/>
                <a:sym typeface="EFCO Brookshire"/>
              </a:rPr>
              <a:t>Course</a:t>
            </a:r>
          </a:p>
        </p:txBody>
      </p:sp>
      <p:sp>
        <p:nvSpPr>
          <p:cNvPr name="Freeform 18" id="18"/>
          <p:cNvSpPr/>
          <p:nvPr/>
        </p:nvSpPr>
        <p:spPr>
          <a:xfrm flipH="false" flipV="false" rot="0">
            <a:off x="12121951" y="3370461"/>
            <a:ext cx="4297110" cy="5388226"/>
          </a:xfrm>
          <a:custGeom>
            <a:avLst/>
            <a:gdLst/>
            <a:ahLst/>
            <a:cxnLst/>
            <a:rect r="r" b="b" t="t" l="l"/>
            <a:pathLst>
              <a:path h="5388226" w="4297110">
                <a:moveTo>
                  <a:pt x="0" y="0"/>
                </a:moveTo>
                <a:lnTo>
                  <a:pt x="4297110" y="0"/>
                </a:lnTo>
                <a:lnTo>
                  <a:pt x="4297110" y="5388226"/>
                </a:lnTo>
                <a:lnTo>
                  <a:pt x="0" y="5388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584164" y="5140734"/>
            <a:ext cx="3018869" cy="1343183"/>
          </a:xfrm>
          <a:prstGeom prst="rect">
            <a:avLst/>
          </a:prstGeom>
        </p:spPr>
        <p:txBody>
          <a:bodyPr anchor="t" rtlCol="false" tIns="0" lIns="0" bIns="0" rIns="0">
            <a:spAutoFit/>
          </a:bodyPr>
          <a:lstStyle/>
          <a:p>
            <a:pPr algn="ctr">
              <a:lnSpc>
                <a:spcPts val="5622"/>
              </a:lnSpc>
            </a:pPr>
            <a:r>
              <a:rPr lang="en-US" sz="2811">
                <a:solidFill>
                  <a:srgbClr val="746953"/>
                </a:solidFill>
                <a:latin typeface="Libre Baskerville"/>
                <a:ea typeface="Libre Baskerville"/>
                <a:cs typeface="Libre Baskerville"/>
                <a:sym typeface="Libre Baskerville"/>
              </a:rPr>
              <a:t>October 17, 2024</a:t>
            </a:r>
          </a:p>
        </p:txBody>
      </p:sp>
      <p:sp>
        <p:nvSpPr>
          <p:cNvPr name="TextBox 20" id="20"/>
          <p:cNvSpPr txBox="true"/>
          <p:nvPr/>
        </p:nvSpPr>
        <p:spPr>
          <a:xfrm rot="0">
            <a:off x="12402348" y="3930622"/>
            <a:ext cx="3382500" cy="889635"/>
          </a:xfrm>
          <a:prstGeom prst="rect">
            <a:avLst/>
          </a:prstGeom>
        </p:spPr>
        <p:txBody>
          <a:bodyPr anchor="t" rtlCol="false" tIns="0" lIns="0" bIns="0" rIns="0">
            <a:spAutoFit/>
          </a:bodyPr>
          <a:lstStyle/>
          <a:p>
            <a:pPr algn="ctr">
              <a:lnSpc>
                <a:spcPts val="7019"/>
              </a:lnSpc>
            </a:pPr>
            <a:r>
              <a:rPr lang="en-US" sz="6000">
                <a:solidFill>
                  <a:srgbClr val="50483A"/>
                </a:solidFill>
                <a:latin typeface="EFCO Brookshire"/>
                <a:ea typeface="EFCO Brookshire"/>
                <a:cs typeface="EFCO Brookshire"/>
                <a:sym typeface="EFCO Brookshire"/>
              </a:rPr>
              <a:t>Date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3"/>
            <a:stretch>
              <a:fillRect l="0" t="0" r="0" b="0"/>
            </a:stretch>
          </a:blipFill>
        </p:spPr>
      </p:sp>
      <p:sp>
        <p:nvSpPr>
          <p:cNvPr name="Freeform 4" id="4"/>
          <p:cNvSpPr/>
          <p:nvPr/>
        </p:nvSpPr>
        <p:spPr>
          <a:xfrm flipH="true" flipV="true" rot="4672127">
            <a:off x="-2047694" y="6251597"/>
            <a:ext cx="5850243" cy="4731384"/>
          </a:xfrm>
          <a:custGeom>
            <a:avLst/>
            <a:gdLst/>
            <a:ahLst/>
            <a:cxnLst/>
            <a:rect r="r" b="b" t="t" l="l"/>
            <a:pathLst>
              <a:path h="4731384" w="5850243">
                <a:moveTo>
                  <a:pt x="5850242" y="4731384"/>
                </a:moveTo>
                <a:lnTo>
                  <a:pt x="0" y="4731384"/>
                </a:lnTo>
                <a:lnTo>
                  <a:pt x="0" y="0"/>
                </a:lnTo>
                <a:lnTo>
                  <a:pt x="5850242" y="0"/>
                </a:lnTo>
                <a:lnTo>
                  <a:pt x="5850242" y="473138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54782">
            <a:off x="12858809" y="8823706"/>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3"/>
            <a:stretch>
              <a:fillRect l="0" t="0" r="0" b="0"/>
            </a:stretch>
          </a:blipFill>
        </p:spPr>
      </p:sp>
      <p:sp>
        <p:nvSpPr>
          <p:cNvPr name="Freeform 6" id="6"/>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6"/>
            <a:stretch>
              <a:fillRect l="0" t="0" r="0" b="0"/>
            </a:stretch>
          </a:blipFill>
        </p:spPr>
      </p:sp>
      <p:sp>
        <p:nvSpPr>
          <p:cNvPr name="Freeform 7" id="7"/>
          <p:cNvSpPr/>
          <p:nvPr/>
        </p:nvSpPr>
        <p:spPr>
          <a:xfrm flipH="true" flipV="true" rot="9326555">
            <a:off x="14217574" y="8754688"/>
            <a:ext cx="7193183" cy="7786937"/>
          </a:xfrm>
          <a:custGeom>
            <a:avLst/>
            <a:gdLst/>
            <a:ahLst/>
            <a:cxnLst/>
            <a:rect r="r" b="b" t="t" l="l"/>
            <a:pathLst>
              <a:path h="7786937" w="7193183">
                <a:moveTo>
                  <a:pt x="7193183" y="7786938"/>
                </a:moveTo>
                <a:lnTo>
                  <a:pt x="0" y="7786938"/>
                </a:lnTo>
                <a:lnTo>
                  <a:pt x="0" y="0"/>
                </a:lnTo>
                <a:lnTo>
                  <a:pt x="7193183" y="0"/>
                </a:lnTo>
                <a:lnTo>
                  <a:pt x="7193183" y="7786938"/>
                </a:lnTo>
                <a:close/>
              </a:path>
            </a:pathLst>
          </a:custGeom>
          <a:blipFill>
            <a:blip r:embed="rId6"/>
            <a:stretch>
              <a:fillRect l="0" t="0" r="0" b="0"/>
            </a:stretch>
          </a:blipFill>
        </p:spPr>
      </p:sp>
      <p:sp>
        <p:nvSpPr>
          <p:cNvPr name="Freeform 8" id="8"/>
          <p:cNvSpPr/>
          <p:nvPr/>
        </p:nvSpPr>
        <p:spPr>
          <a:xfrm flipH="false" flipV="false" rot="1124514">
            <a:off x="16973972" y="6734239"/>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7"/>
            <a:stretch>
              <a:fillRect l="0" t="0" r="0" b="0"/>
            </a:stretch>
          </a:blipFill>
        </p:spPr>
      </p:sp>
      <p:sp>
        <p:nvSpPr>
          <p:cNvPr name="Freeform 9" id="9"/>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7"/>
            <a:stretch>
              <a:fillRect l="0" t="0" r="0" b="0"/>
            </a:stretch>
          </a:blipFill>
        </p:spPr>
      </p:sp>
      <p:sp>
        <p:nvSpPr>
          <p:cNvPr name="TextBox 10" id="10"/>
          <p:cNvSpPr txBox="true"/>
          <p:nvPr/>
        </p:nvSpPr>
        <p:spPr>
          <a:xfrm rot="0">
            <a:off x="3018289" y="1257910"/>
            <a:ext cx="11953798" cy="7365008"/>
          </a:xfrm>
          <a:prstGeom prst="rect">
            <a:avLst/>
          </a:prstGeom>
        </p:spPr>
        <p:txBody>
          <a:bodyPr anchor="t" rtlCol="false" tIns="0" lIns="0" bIns="0" rIns="0">
            <a:spAutoFit/>
          </a:bodyPr>
          <a:lstStyle/>
          <a:p>
            <a:pPr algn="ctr" marL="582339" indent="-291169" lvl="1">
              <a:lnSpc>
                <a:spcPts val="5394"/>
              </a:lnSpc>
              <a:buFont typeface="Arial"/>
              <a:buChar char="•"/>
            </a:pPr>
            <a:r>
              <a:rPr lang="en-US" sz="2697">
                <a:solidFill>
                  <a:srgbClr val="746953"/>
                </a:solidFill>
                <a:latin typeface="Libre Baskerville"/>
                <a:ea typeface="Libre Baskerville"/>
                <a:cs typeface="Libre Baskerville"/>
                <a:sym typeface="Libre Baskerville"/>
              </a:rPr>
              <a:t>Which advising office should be contacted (i.e. who to contact first, second, etc.?)</a:t>
            </a:r>
          </a:p>
          <a:p>
            <a:pPr algn="ctr" marL="582339" indent="-291169" lvl="1">
              <a:lnSpc>
                <a:spcPts val="5394"/>
              </a:lnSpc>
              <a:buFont typeface="Arial"/>
              <a:buChar char="•"/>
            </a:pPr>
            <a:r>
              <a:rPr lang="en-US" sz="2697">
                <a:solidFill>
                  <a:srgbClr val="746953"/>
                </a:solidFill>
                <a:latin typeface="Libre Baskerville"/>
                <a:ea typeface="Libre Baskerville"/>
                <a:cs typeface="Libre Baskerville"/>
                <a:sym typeface="Libre Baskerville"/>
              </a:rPr>
              <a:t>How to contact them effectively</a:t>
            </a:r>
          </a:p>
          <a:p>
            <a:pPr algn="ctr" marL="582339" indent="-291169" lvl="1">
              <a:lnSpc>
                <a:spcPts val="5394"/>
              </a:lnSpc>
              <a:buFont typeface="Arial"/>
              <a:buChar char="•"/>
            </a:pPr>
            <a:r>
              <a:rPr lang="en-US" sz="2697">
                <a:solidFill>
                  <a:srgbClr val="746953"/>
                </a:solidFill>
                <a:latin typeface="Libre Baskerville"/>
                <a:ea typeface="Libre Baskerville"/>
                <a:cs typeface="Libre Baskerville"/>
                <a:sym typeface="Libre Baskerville"/>
              </a:rPr>
              <a:t>Why the advising offices selected should be contacted in the scenario you were given</a:t>
            </a:r>
          </a:p>
          <a:p>
            <a:pPr algn="ctr" marL="582339" indent="-291169" lvl="1">
              <a:lnSpc>
                <a:spcPts val="5394"/>
              </a:lnSpc>
              <a:buFont typeface="Arial"/>
              <a:buChar char="•"/>
            </a:pPr>
            <a:r>
              <a:rPr lang="en-US" sz="2697">
                <a:solidFill>
                  <a:srgbClr val="746953"/>
                </a:solidFill>
                <a:latin typeface="Libre Baskerville"/>
                <a:ea typeface="Libre Baskerville"/>
                <a:cs typeface="Libre Baskerville"/>
                <a:sym typeface="Libre Baskerville"/>
              </a:rPr>
              <a:t>What services the advising offices you selected provide in addition to those that apply to your scenario</a:t>
            </a:r>
          </a:p>
          <a:p>
            <a:pPr algn="ctr" marL="582339" indent="-291169" lvl="1">
              <a:lnSpc>
                <a:spcPts val="5394"/>
              </a:lnSpc>
              <a:buFont typeface="Arial"/>
              <a:buChar char="•"/>
            </a:pPr>
            <a:r>
              <a:rPr lang="en-US" sz="2697">
                <a:solidFill>
                  <a:srgbClr val="746953"/>
                </a:solidFill>
                <a:latin typeface="Libre Baskerville"/>
                <a:ea typeface="Libre Baskerville"/>
                <a:cs typeface="Libre Baskerville"/>
                <a:sym typeface="Libre Baskerville"/>
              </a:rPr>
              <a:t>What/How should a student prepare/plan for meeting with the advising office selected    </a:t>
            </a:r>
          </a:p>
          <a:p>
            <a:pPr algn="ctr" marL="582339" indent="-291169" lvl="1">
              <a:lnSpc>
                <a:spcPts val="5394"/>
              </a:lnSpc>
              <a:buFont typeface="Arial"/>
              <a:buChar char="•"/>
            </a:pPr>
            <a:r>
              <a:rPr lang="en-US" sz="2697">
                <a:solidFill>
                  <a:srgbClr val="746953"/>
                </a:solidFill>
                <a:latin typeface="Libre Baskerville"/>
                <a:ea typeface="Libre Baskerville"/>
                <a:cs typeface="Libre Baskerville"/>
                <a:sym typeface="Libre Baskerville"/>
              </a:rPr>
              <a:t>What actions a student may need to take after receiving advisement</a:t>
            </a:r>
          </a:p>
        </p:txBody>
      </p:sp>
      <p:sp>
        <p:nvSpPr>
          <p:cNvPr name="Freeform 11" id="11"/>
          <p:cNvSpPr/>
          <p:nvPr/>
        </p:nvSpPr>
        <p:spPr>
          <a:xfrm flipH="false" flipV="false" rot="4473657">
            <a:off x="14334179" y="-671536"/>
            <a:ext cx="5850243" cy="4731384"/>
          </a:xfrm>
          <a:custGeom>
            <a:avLst/>
            <a:gdLst/>
            <a:ahLst/>
            <a:cxnLst/>
            <a:rect r="r" b="b" t="t" l="l"/>
            <a:pathLst>
              <a:path h="4731384" w="5850243">
                <a:moveTo>
                  <a:pt x="0" y="0"/>
                </a:moveTo>
                <a:lnTo>
                  <a:pt x="5850242" y="0"/>
                </a:lnTo>
                <a:lnTo>
                  <a:pt x="5850242" y="4731384"/>
                </a:lnTo>
                <a:lnTo>
                  <a:pt x="0" y="47313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3006407"/>
            <a:ext cx="18288000" cy="6988098"/>
            <a:chOff x="0" y="0"/>
            <a:chExt cx="6342126" cy="2423414"/>
          </a:xfrm>
        </p:grpSpPr>
        <p:sp>
          <p:nvSpPr>
            <p:cNvPr name="Freeform 4" id="4"/>
            <p:cNvSpPr/>
            <p:nvPr/>
          </p:nvSpPr>
          <p:spPr>
            <a:xfrm flipH="false" flipV="false" rot="0">
              <a:off x="-254508" y="-157988"/>
              <a:ext cx="6648958" cy="2581402"/>
            </a:xfrm>
            <a:custGeom>
              <a:avLst/>
              <a:gdLst/>
              <a:ahLst/>
              <a:cxnLst/>
              <a:rect r="r" b="b" t="t" l="l"/>
              <a:pathLst>
                <a:path h="2581402" w="6648958">
                  <a:moveTo>
                    <a:pt x="6582029" y="2132711"/>
                  </a:moveTo>
                  <a:cubicBezTo>
                    <a:pt x="6482842" y="2119757"/>
                    <a:pt x="6436614" y="2164969"/>
                    <a:pt x="6269482" y="2168144"/>
                  </a:cubicBezTo>
                  <a:cubicBezTo>
                    <a:pt x="6189345" y="2105914"/>
                    <a:pt x="6223508" y="2161794"/>
                    <a:pt x="6038088" y="2143252"/>
                  </a:cubicBezTo>
                  <a:cubicBezTo>
                    <a:pt x="6025896" y="2160778"/>
                    <a:pt x="6022721" y="2139823"/>
                    <a:pt x="6022594" y="2134870"/>
                  </a:cubicBezTo>
                  <a:cubicBezTo>
                    <a:pt x="6015355" y="2128012"/>
                    <a:pt x="5990590" y="2154555"/>
                    <a:pt x="6016117" y="2141855"/>
                  </a:cubicBezTo>
                  <a:cubicBezTo>
                    <a:pt x="6055233" y="2188210"/>
                    <a:pt x="5834761" y="2104771"/>
                    <a:pt x="5753862" y="2124075"/>
                  </a:cubicBezTo>
                  <a:cubicBezTo>
                    <a:pt x="5599811" y="2132203"/>
                    <a:pt x="5429631" y="2142744"/>
                    <a:pt x="5308854" y="2211578"/>
                  </a:cubicBezTo>
                  <a:cubicBezTo>
                    <a:pt x="5274056" y="2199132"/>
                    <a:pt x="5309235" y="2210689"/>
                    <a:pt x="5206238" y="2236851"/>
                  </a:cubicBezTo>
                  <a:cubicBezTo>
                    <a:pt x="5179568" y="2260219"/>
                    <a:pt x="5132197" y="2216277"/>
                    <a:pt x="5089525" y="2268728"/>
                  </a:cubicBezTo>
                  <a:cubicBezTo>
                    <a:pt x="5106543" y="2325624"/>
                    <a:pt x="4993386" y="2296287"/>
                    <a:pt x="4903470" y="2407412"/>
                  </a:cubicBezTo>
                  <a:cubicBezTo>
                    <a:pt x="4873371" y="2385822"/>
                    <a:pt x="4799457" y="2467991"/>
                    <a:pt x="4490847" y="2461133"/>
                  </a:cubicBezTo>
                  <a:cubicBezTo>
                    <a:pt x="4460367" y="2514981"/>
                    <a:pt x="4486275" y="2429129"/>
                    <a:pt x="4458462" y="2442718"/>
                  </a:cubicBezTo>
                  <a:cubicBezTo>
                    <a:pt x="4380484" y="2450338"/>
                    <a:pt x="4337050" y="2498979"/>
                    <a:pt x="4294759" y="2475611"/>
                  </a:cubicBezTo>
                  <a:cubicBezTo>
                    <a:pt x="4220972" y="2489327"/>
                    <a:pt x="4102354" y="2416937"/>
                    <a:pt x="4019804" y="2417953"/>
                  </a:cubicBezTo>
                  <a:cubicBezTo>
                    <a:pt x="3896741" y="2373757"/>
                    <a:pt x="3824732" y="2465959"/>
                    <a:pt x="3669919" y="2501392"/>
                  </a:cubicBezTo>
                  <a:cubicBezTo>
                    <a:pt x="3325114" y="2442210"/>
                    <a:pt x="3276092" y="2536190"/>
                    <a:pt x="2869565" y="2581402"/>
                  </a:cubicBezTo>
                  <a:cubicBezTo>
                    <a:pt x="2740914" y="2575941"/>
                    <a:pt x="2640838" y="2480310"/>
                    <a:pt x="2485263" y="2471293"/>
                  </a:cubicBezTo>
                  <a:cubicBezTo>
                    <a:pt x="2465197" y="2444369"/>
                    <a:pt x="2386965" y="2493264"/>
                    <a:pt x="2360549" y="2463165"/>
                  </a:cubicBezTo>
                  <a:cubicBezTo>
                    <a:pt x="2341245" y="2419858"/>
                    <a:pt x="2316226" y="2454275"/>
                    <a:pt x="2310384" y="2450465"/>
                  </a:cubicBezTo>
                  <a:cubicBezTo>
                    <a:pt x="2278507" y="2420747"/>
                    <a:pt x="2261743" y="2437130"/>
                    <a:pt x="2207260" y="2418842"/>
                  </a:cubicBezTo>
                  <a:cubicBezTo>
                    <a:pt x="2108200" y="2396236"/>
                    <a:pt x="2043684" y="2398395"/>
                    <a:pt x="1981073" y="2320544"/>
                  </a:cubicBezTo>
                  <a:cubicBezTo>
                    <a:pt x="1951482" y="2334641"/>
                    <a:pt x="1812671" y="2311654"/>
                    <a:pt x="1761236" y="2264664"/>
                  </a:cubicBezTo>
                  <a:cubicBezTo>
                    <a:pt x="1751965" y="2243836"/>
                    <a:pt x="1708912" y="2310384"/>
                    <a:pt x="1717802" y="2252853"/>
                  </a:cubicBezTo>
                  <a:cubicBezTo>
                    <a:pt x="1687322" y="2253742"/>
                    <a:pt x="1673733" y="2264664"/>
                    <a:pt x="1665224" y="2235581"/>
                  </a:cubicBezTo>
                  <a:cubicBezTo>
                    <a:pt x="1642364" y="2224151"/>
                    <a:pt x="1612646" y="2215515"/>
                    <a:pt x="1589786" y="2238629"/>
                  </a:cubicBezTo>
                  <a:cubicBezTo>
                    <a:pt x="1566418" y="2242312"/>
                    <a:pt x="1593723" y="2195703"/>
                    <a:pt x="1546352" y="2225802"/>
                  </a:cubicBezTo>
                  <a:cubicBezTo>
                    <a:pt x="1492250" y="2125980"/>
                    <a:pt x="1391031" y="2202942"/>
                    <a:pt x="1306957" y="2143887"/>
                  </a:cubicBezTo>
                  <a:cubicBezTo>
                    <a:pt x="1162431" y="2145538"/>
                    <a:pt x="948055" y="2171954"/>
                    <a:pt x="783336" y="2192020"/>
                  </a:cubicBezTo>
                  <a:cubicBezTo>
                    <a:pt x="678688" y="2122805"/>
                    <a:pt x="495427" y="2085594"/>
                    <a:pt x="357505" y="2110105"/>
                  </a:cubicBezTo>
                  <a:cubicBezTo>
                    <a:pt x="202184" y="2020316"/>
                    <a:pt x="273939" y="2430653"/>
                    <a:pt x="255143" y="251333"/>
                  </a:cubicBezTo>
                  <a:cubicBezTo>
                    <a:pt x="318135" y="135382"/>
                    <a:pt x="0" y="166497"/>
                    <a:pt x="1072388" y="162687"/>
                  </a:cubicBezTo>
                  <a:cubicBezTo>
                    <a:pt x="2517648" y="157226"/>
                    <a:pt x="4107434" y="173228"/>
                    <a:pt x="5670550" y="157988"/>
                  </a:cubicBezTo>
                  <a:cubicBezTo>
                    <a:pt x="5961634" y="166116"/>
                    <a:pt x="6219571" y="164084"/>
                    <a:pt x="6489827" y="159004"/>
                  </a:cubicBezTo>
                  <a:cubicBezTo>
                    <a:pt x="6648958" y="190754"/>
                    <a:pt x="6560566" y="0"/>
                    <a:pt x="6596507" y="1070356"/>
                  </a:cubicBezTo>
                  <a:cubicBezTo>
                    <a:pt x="6573266" y="1433322"/>
                    <a:pt x="6597904" y="1802892"/>
                    <a:pt x="6582029" y="2132711"/>
                  </a:cubicBezTo>
                  <a:close/>
                </a:path>
              </a:pathLst>
            </a:custGeom>
            <a:blipFill>
              <a:blip r:embed="rId3"/>
              <a:stretch>
                <a:fillRect l="0" t="-85153" r="0" b="0"/>
              </a:stretch>
            </a:blipFill>
          </p:spPr>
        </p:sp>
      </p:grpSp>
      <p:sp>
        <p:nvSpPr>
          <p:cNvPr name="Freeform 5" id="5"/>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4"/>
            <a:stretch>
              <a:fillRect l="0" t="0" r="0" b="0"/>
            </a:stretch>
          </a:blipFill>
        </p:spPr>
      </p:sp>
      <p:sp>
        <p:nvSpPr>
          <p:cNvPr name="Freeform 6" id="6"/>
          <p:cNvSpPr/>
          <p:nvPr/>
        </p:nvSpPr>
        <p:spPr>
          <a:xfrm flipH="false" flipV="false" rot="-1154782">
            <a:off x="12858809" y="8823706"/>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4"/>
            <a:stretch>
              <a:fillRect l="0" t="0" r="0" b="0"/>
            </a:stretch>
          </a:blipFill>
        </p:spPr>
      </p:sp>
      <p:sp>
        <p:nvSpPr>
          <p:cNvPr name="Freeform 7" id="7"/>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5"/>
            <a:stretch>
              <a:fillRect l="0" t="0" r="0" b="0"/>
            </a:stretch>
          </a:blipFill>
        </p:spPr>
      </p:sp>
      <p:sp>
        <p:nvSpPr>
          <p:cNvPr name="Freeform 8" id="8"/>
          <p:cNvSpPr/>
          <p:nvPr/>
        </p:nvSpPr>
        <p:spPr>
          <a:xfrm flipH="true" flipV="true" rot="9326555">
            <a:off x="14217574" y="8754688"/>
            <a:ext cx="7193183" cy="7786937"/>
          </a:xfrm>
          <a:custGeom>
            <a:avLst/>
            <a:gdLst/>
            <a:ahLst/>
            <a:cxnLst/>
            <a:rect r="r" b="b" t="t" l="l"/>
            <a:pathLst>
              <a:path h="7786937" w="7193183">
                <a:moveTo>
                  <a:pt x="7193183" y="7786938"/>
                </a:moveTo>
                <a:lnTo>
                  <a:pt x="0" y="7786938"/>
                </a:lnTo>
                <a:lnTo>
                  <a:pt x="0" y="0"/>
                </a:lnTo>
                <a:lnTo>
                  <a:pt x="7193183" y="0"/>
                </a:lnTo>
                <a:lnTo>
                  <a:pt x="7193183" y="7786938"/>
                </a:lnTo>
                <a:close/>
              </a:path>
            </a:pathLst>
          </a:custGeom>
          <a:blipFill>
            <a:blip r:embed="rId5"/>
            <a:stretch>
              <a:fillRect l="0" t="0" r="0" b="0"/>
            </a:stretch>
          </a:blipFill>
        </p:spPr>
      </p:sp>
      <p:sp>
        <p:nvSpPr>
          <p:cNvPr name="Freeform 9" id="9"/>
          <p:cNvSpPr/>
          <p:nvPr/>
        </p:nvSpPr>
        <p:spPr>
          <a:xfrm flipH="false" flipV="false" rot="1124514">
            <a:off x="16973972" y="6734239"/>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6"/>
            <a:stretch>
              <a:fillRect l="0" t="0" r="0" b="0"/>
            </a:stretch>
          </a:blipFill>
        </p:spPr>
      </p:sp>
      <p:sp>
        <p:nvSpPr>
          <p:cNvPr name="Freeform 10" id="10"/>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6"/>
            <a:stretch>
              <a:fillRect l="0" t="0" r="0" b="0"/>
            </a:stretch>
          </a:blipFill>
        </p:spPr>
      </p:sp>
      <p:sp>
        <p:nvSpPr>
          <p:cNvPr name="Freeform 11" id="11"/>
          <p:cNvSpPr/>
          <p:nvPr/>
        </p:nvSpPr>
        <p:spPr>
          <a:xfrm flipH="false" flipV="false" rot="0">
            <a:off x="15715357" y="2804157"/>
            <a:ext cx="3662172" cy="4114800"/>
          </a:xfrm>
          <a:custGeom>
            <a:avLst/>
            <a:gdLst/>
            <a:ahLst/>
            <a:cxnLst/>
            <a:rect r="r" b="b" t="t" l="l"/>
            <a:pathLst>
              <a:path h="4114800" w="3662172">
                <a:moveTo>
                  <a:pt x="0" y="0"/>
                </a:moveTo>
                <a:lnTo>
                  <a:pt x="3662172" y="0"/>
                </a:lnTo>
                <a:lnTo>
                  <a:pt x="366217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341049" y="4405144"/>
            <a:ext cx="13605902" cy="1485900"/>
          </a:xfrm>
          <a:prstGeom prst="rect">
            <a:avLst/>
          </a:prstGeom>
        </p:spPr>
        <p:txBody>
          <a:bodyPr anchor="t" rtlCol="false" tIns="0" lIns="0" bIns="0" rIns="0">
            <a:spAutoFit/>
          </a:bodyPr>
          <a:lstStyle/>
          <a:p>
            <a:pPr algn="ctr">
              <a:lnSpc>
                <a:spcPts val="11699"/>
              </a:lnSpc>
            </a:pPr>
            <a:r>
              <a:rPr lang="en-US" sz="9999">
                <a:solidFill>
                  <a:srgbClr val="50483A"/>
                </a:solidFill>
                <a:latin typeface="EFCO Brookshire"/>
                <a:ea typeface="EFCO Brookshire"/>
                <a:cs typeface="EFCO Brookshire"/>
                <a:sym typeface="EFCO Brookshire"/>
              </a:rPr>
              <a:t>The Scenario</a:t>
            </a:r>
          </a:p>
        </p:txBody>
      </p:sp>
      <p:sp>
        <p:nvSpPr>
          <p:cNvPr name="TextBox 13" id="13"/>
          <p:cNvSpPr txBox="true"/>
          <p:nvPr/>
        </p:nvSpPr>
        <p:spPr>
          <a:xfrm rot="0">
            <a:off x="3523434" y="6104947"/>
            <a:ext cx="11953798" cy="3699153"/>
          </a:xfrm>
          <a:prstGeom prst="rect">
            <a:avLst/>
          </a:prstGeom>
        </p:spPr>
        <p:txBody>
          <a:bodyPr anchor="t" rtlCol="false" tIns="0" lIns="0" bIns="0" rIns="0">
            <a:spAutoFit/>
          </a:bodyPr>
          <a:lstStyle/>
          <a:p>
            <a:pPr algn="ctr">
              <a:lnSpc>
                <a:spcPts val="4994"/>
              </a:lnSpc>
            </a:pPr>
            <a:r>
              <a:rPr lang="en-US" sz="2497">
                <a:solidFill>
                  <a:srgbClr val="746953"/>
                </a:solidFill>
                <a:latin typeface="Libre Baskerville"/>
                <a:ea typeface="Libre Baskerville"/>
                <a:cs typeface="Libre Baskerville"/>
                <a:sym typeface="Libre Baskerville"/>
              </a:rPr>
              <a:t>Student B would like to get an on-campus job to help pay expenses and have some extra spending money. He can’t remember the specific rules to follow or how to get an SSN. He’s not sure how to find a job on-campus or figure out what type of job may be best for him. He is also wondering about his major and schedule, and whether the courses he has picked are the best fit for him.</a:t>
            </a:r>
          </a:p>
        </p:txBody>
      </p:sp>
      <p:sp>
        <p:nvSpPr>
          <p:cNvPr name="Freeform 14" id="14"/>
          <p:cNvSpPr/>
          <p:nvPr/>
        </p:nvSpPr>
        <p:spPr>
          <a:xfrm flipH="false" flipV="false" rot="5665874">
            <a:off x="118384" y="6208742"/>
            <a:ext cx="3662172" cy="4114800"/>
          </a:xfrm>
          <a:custGeom>
            <a:avLst/>
            <a:gdLst/>
            <a:ahLst/>
            <a:cxnLst/>
            <a:rect r="r" b="b" t="t" l="l"/>
            <a:pathLst>
              <a:path h="4114800" w="3662172">
                <a:moveTo>
                  <a:pt x="0" y="0"/>
                </a:moveTo>
                <a:lnTo>
                  <a:pt x="3662172" y="0"/>
                </a:lnTo>
                <a:lnTo>
                  <a:pt x="366217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3"/>
            <a:stretch>
              <a:fillRect l="0" t="0" r="0" b="0"/>
            </a:stretch>
          </a:blipFill>
        </p:spPr>
      </p:sp>
      <p:sp>
        <p:nvSpPr>
          <p:cNvPr name="Freeform 4" id="4"/>
          <p:cNvSpPr/>
          <p:nvPr/>
        </p:nvSpPr>
        <p:spPr>
          <a:xfrm flipH="false" flipV="false" rot="-1154782">
            <a:off x="12858809" y="8823706"/>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3"/>
            <a:stretch>
              <a:fillRect l="0" t="0" r="0" b="0"/>
            </a:stretch>
          </a:blipFill>
        </p:spPr>
      </p:sp>
      <p:sp>
        <p:nvSpPr>
          <p:cNvPr name="Freeform 5" id="5"/>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4"/>
            <a:stretch>
              <a:fillRect l="0" t="0" r="0" b="0"/>
            </a:stretch>
          </a:blipFill>
        </p:spPr>
      </p:sp>
      <p:sp>
        <p:nvSpPr>
          <p:cNvPr name="Freeform 6" id="6"/>
          <p:cNvSpPr/>
          <p:nvPr/>
        </p:nvSpPr>
        <p:spPr>
          <a:xfrm flipH="true" flipV="true" rot="9326555">
            <a:off x="14217574" y="8754688"/>
            <a:ext cx="7193183" cy="7786937"/>
          </a:xfrm>
          <a:custGeom>
            <a:avLst/>
            <a:gdLst/>
            <a:ahLst/>
            <a:cxnLst/>
            <a:rect r="r" b="b" t="t" l="l"/>
            <a:pathLst>
              <a:path h="7786937" w="7193183">
                <a:moveTo>
                  <a:pt x="7193183" y="7786938"/>
                </a:moveTo>
                <a:lnTo>
                  <a:pt x="0" y="7786938"/>
                </a:lnTo>
                <a:lnTo>
                  <a:pt x="0" y="0"/>
                </a:lnTo>
                <a:lnTo>
                  <a:pt x="7193183" y="0"/>
                </a:lnTo>
                <a:lnTo>
                  <a:pt x="7193183" y="7786938"/>
                </a:lnTo>
                <a:close/>
              </a:path>
            </a:pathLst>
          </a:custGeom>
          <a:blipFill>
            <a:blip r:embed="rId4"/>
            <a:stretch>
              <a:fillRect l="0" t="0" r="0" b="0"/>
            </a:stretch>
          </a:blipFill>
        </p:spPr>
      </p:sp>
      <p:sp>
        <p:nvSpPr>
          <p:cNvPr name="Freeform 7" id="7"/>
          <p:cNvSpPr/>
          <p:nvPr/>
        </p:nvSpPr>
        <p:spPr>
          <a:xfrm flipH="false" flipV="false" rot="1124514">
            <a:off x="16973972" y="6734239"/>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5"/>
            <a:stretch>
              <a:fillRect l="0" t="0" r="0" b="0"/>
            </a:stretch>
          </a:blipFill>
        </p:spPr>
      </p:sp>
      <p:sp>
        <p:nvSpPr>
          <p:cNvPr name="Freeform 8" id="8"/>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5"/>
            <a:stretch>
              <a:fillRect l="0" t="0" r="0" b="0"/>
            </a:stretch>
          </a:blipFill>
        </p:spPr>
      </p:sp>
      <p:sp>
        <p:nvSpPr>
          <p:cNvPr name="Freeform 9" id="9"/>
          <p:cNvSpPr/>
          <p:nvPr/>
        </p:nvSpPr>
        <p:spPr>
          <a:xfrm flipH="true" flipV="false" rot="0">
            <a:off x="587004" y="6870538"/>
            <a:ext cx="1660883" cy="4114800"/>
          </a:xfrm>
          <a:custGeom>
            <a:avLst/>
            <a:gdLst/>
            <a:ahLst/>
            <a:cxnLst/>
            <a:rect r="r" b="b" t="t" l="l"/>
            <a:pathLst>
              <a:path h="4114800" w="1660883">
                <a:moveTo>
                  <a:pt x="1660883" y="0"/>
                </a:moveTo>
                <a:lnTo>
                  <a:pt x="0" y="0"/>
                </a:lnTo>
                <a:lnTo>
                  <a:pt x="0" y="4114800"/>
                </a:lnTo>
                <a:lnTo>
                  <a:pt x="1660883" y="4114800"/>
                </a:lnTo>
                <a:lnTo>
                  <a:pt x="166088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10800000">
            <a:off x="16428859" y="-653889"/>
            <a:ext cx="1660883" cy="4114800"/>
          </a:xfrm>
          <a:custGeom>
            <a:avLst/>
            <a:gdLst/>
            <a:ahLst/>
            <a:cxnLst/>
            <a:rect r="r" b="b" t="t" l="l"/>
            <a:pathLst>
              <a:path h="4114800" w="1660883">
                <a:moveTo>
                  <a:pt x="1660882" y="0"/>
                </a:moveTo>
                <a:lnTo>
                  <a:pt x="0" y="0"/>
                </a:lnTo>
                <a:lnTo>
                  <a:pt x="0" y="4114800"/>
                </a:lnTo>
                <a:lnTo>
                  <a:pt x="1660882" y="4114800"/>
                </a:lnTo>
                <a:lnTo>
                  <a:pt x="16608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482290" y="2642673"/>
            <a:ext cx="14160367" cy="1468374"/>
          </a:xfrm>
          <a:prstGeom prst="rect">
            <a:avLst/>
          </a:prstGeom>
        </p:spPr>
        <p:txBody>
          <a:bodyPr anchor="t" rtlCol="false" tIns="0" lIns="0" bIns="0" rIns="0">
            <a:spAutoFit/>
          </a:bodyPr>
          <a:lstStyle/>
          <a:p>
            <a:pPr algn="ctr">
              <a:lnSpc>
                <a:spcPts val="3947"/>
              </a:lnSpc>
            </a:pPr>
            <a:r>
              <a:rPr lang="en-US" b="true" sz="2799">
                <a:solidFill>
                  <a:srgbClr val="746953"/>
                </a:solidFill>
                <a:latin typeface="Libre Baskerville Bold"/>
                <a:ea typeface="Libre Baskerville Bold"/>
                <a:cs typeface="Libre Baskerville Bold"/>
                <a:sym typeface="Libre Baskerville Bold"/>
              </a:rPr>
              <a:t>RUTGERS GLOBAL</a:t>
            </a:r>
          </a:p>
          <a:p>
            <a:pPr algn="ctr">
              <a:lnSpc>
                <a:spcPts val="3947"/>
              </a:lnSpc>
            </a:pPr>
            <a:r>
              <a:rPr lang="en-US" b="true" sz="2799">
                <a:solidFill>
                  <a:srgbClr val="746953"/>
                </a:solidFill>
                <a:latin typeface="Libre Baskerville Bold"/>
                <a:ea typeface="Libre Baskerville Bold"/>
                <a:cs typeface="Libre Baskerville Bold"/>
                <a:sym typeface="Libre Baskerville Bold"/>
              </a:rPr>
              <a:t>OR</a:t>
            </a:r>
          </a:p>
          <a:p>
            <a:pPr algn="ctr">
              <a:lnSpc>
                <a:spcPts val="3947"/>
              </a:lnSpc>
            </a:pPr>
            <a:r>
              <a:rPr lang="en-US" b="true" sz="2799">
                <a:solidFill>
                  <a:srgbClr val="746953"/>
                </a:solidFill>
                <a:latin typeface="Libre Baskerville Bold"/>
                <a:ea typeface="Libre Baskerville Bold"/>
                <a:cs typeface="Libre Baskerville Bold"/>
                <a:sym typeface="Libre Baskerville Bold"/>
              </a:rPr>
              <a:t>INTERNATIONAL STUDENT AND SCHOLAR SERVICES (ISSS)</a:t>
            </a:r>
          </a:p>
        </p:txBody>
      </p:sp>
      <p:sp>
        <p:nvSpPr>
          <p:cNvPr name="TextBox 12" id="12"/>
          <p:cNvSpPr txBox="true"/>
          <p:nvPr/>
        </p:nvSpPr>
        <p:spPr>
          <a:xfrm rot="0">
            <a:off x="2351295" y="1136003"/>
            <a:ext cx="13605902" cy="1485900"/>
          </a:xfrm>
          <a:prstGeom prst="rect">
            <a:avLst/>
          </a:prstGeom>
        </p:spPr>
        <p:txBody>
          <a:bodyPr anchor="t" rtlCol="false" tIns="0" lIns="0" bIns="0" rIns="0">
            <a:spAutoFit/>
          </a:bodyPr>
          <a:lstStyle/>
          <a:p>
            <a:pPr algn="ctr">
              <a:lnSpc>
                <a:spcPts val="11699"/>
              </a:lnSpc>
            </a:pPr>
            <a:r>
              <a:rPr lang="en-US" sz="9999">
                <a:solidFill>
                  <a:srgbClr val="50483A"/>
                </a:solidFill>
                <a:latin typeface="EFCO Brookshire"/>
                <a:ea typeface="EFCO Brookshire"/>
                <a:cs typeface="EFCO Brookshire"/>
                <a:sym typeface="EFCO Brookshire"/>
              </a:rPr>
              <a:t>Offices To Contact</a:t>
            </a:r>
          </a:p>
        </p:txBody>
      </p:sp>
      <p:sp>
        <p:nvSpPr>
          <p:cNvPr name="TextBox 13" id="13"/>
          <p:cNvSpPr txBox="true"/>
          <p:nvPr/>
        </p:nvSpPr>
        <p:spPr>
          <a:xfrm rot="0">
            <a:off x="2482290" y="5202346"/>
            <a:ext cx="14160367" cy="477774"/>
          </a:xfrm>
          <a:prstGeom prst="rect">
            <a:avLst/>
          </a:prstGeom>
        </p:spPr>
        <p:txBody>
          <a:bodyPr anchor="t" rtlCol="false" tIns="0" lIns="0" bIns="0" rIns="0">
            <a:spAutoFit/>
          </a:bodyPr>
          <a:lstStyle/>
          <a:p>
            <a:pPr algn="ctr">
              <a:lnSpc>
                <a:spcPts val="3947"/>
              </a:lnSpc>
            </a:pPr>
            <a:r>
              <a:rPr lang="en-US" b="true" sz="2799">
                <a:solidFill>
                  <a:srgbClr val="746953"/>
                </a:solidFill>
                <a:latin typeface="Libre Baskerville Bold"/>
                <a:ea typeface="Libre Baskerville Bold"/>
                <a:cs typeface="Libre Baskerville Bold"/>
                <a:sym typeface="Libre Baskerville Bold"/>
              </a:rPr>
              <a:t>CAREER EXPLORATION AND SUCCESS</a:t>
            </a:r>
          </a:p>
        </p:txBody>
      </p:sp>
      <p:sp>
        <p:nvSpPr>
          <p:cNvPr name="TextBox 14" id="14"/>
          <p:cNvSpPr txBox="true"/>
          <p:nvPr/>
        </p:nvSpPr>
        <p:spPr>
          <a:xfrm rot="0">
            <a:off x="2482290" y="6771418"/>
            <a:ext cx="14160367" cy="477774"/>
          </a:xfrm>
          <a:prstGeom prst="rect">
            <a:avLst/>
          </a:prstGeom>
        </p:spPr>
        <p:txBody>
          <a:bodyPr anchor="t" rtlCol="false" tIns="0" lIns="0" bIns="0" rIns="0">
            <a:spAutoFit/>
          </a:bodyPr>
          <a:lstStyle/>
          <a:p>
            <a:pPr algn="ctr">
              <a:lnSpc>
                <a:spcPts val="3947"/>
              </a:lnSpc>
            </a:pPr>
            <a:r>
              <a:rPr lang="en-US" b="true" sz="2799">
                <a:solidFill>
                  <a:srgbClr val="746953"/>
                </a:solidFill>
                <a:latin typeface="Libre Baskerville Bold"/>
                <a:ea typeface="Libre Baskerville Bold"/>
                <a:cs typeface="Libre Baskerville Bold"/>
                <a:sym typeface="Libre Baskerville Bold"/>
                <a:hlinkClick r:id="rId8" tooltip="https://sasundergrad.rutgers.edu"/>
              </a:rPr>
              <a:t>ADVISING AND ACADEMIC SERVICES</a:t>
            </a:r>
          </a:p>
        </p:txBody>
      </p:sp>
      <p:sp>
        <p:nvSpPr>
          <p:cNvPr name="TextBox 15" id="15"/>
          <p:cNvSpPr txBox="true"/>
          <p:nvPr/>
        </p:nvSpPr>
        <p:spPr>
          <a:xfrm rot="0">
            <a:off x="5038678" y="4025322"/>
            <a:ext cx="9047592" cy="510273"/>
          </a:xfrm>
          <a:prstGeom prst="rect">
            <a:avLst/>
          </a:prstGeom>
        </p:spPr>
        <p:txBody>
          <a:bodyPr anchor="t" rtlCol="false" tIns="0" lIns="0" bIns="0" rIns="0">
            <a:spAutoFit/>
          </a:bodyPr>
          <a:lstStyle/>
          <a:p>
            <a:pPr algn="ctr">
              <a:lnSpc>
                <a:spcPts val="4580"/>
              </a:lnSpc>
            </a:pPr>
            <a:r>
              <a:rPr lang="en-US" sz="2290">
                <a:solidFill>
                  <a:srgbClr val="746953"/>
                </a:solidFill>
                <a:latin typeface="Libre Baskerville"/>
                <a:ea typeface="Libre Baskerville"/>
                <a:cs typeface="Libre Baskerville"/>
                <a:sym typeface="Libre Baskerville"/>
              </a:rPr>
              <a:t>Know about the rules and regulations</a:t>
            </a:r>
          </a:p>
        </p:txBody>
      </p:sp>
      <p:sp>
        <p:nvSpPr>
          <p:cNvPr name="TextBox 16" id="16"/>
          <p:cNvSpPr txBox="true"/>
          <p:nvPr/>
        </p:nvSpPr>
        <p:spPr>
          <a:xfrm rot="0">
            <a:off x="5038678" y="5594395"/>
            <a:ext cx="9047592" cy="510273"/>
          </a:xfrm>
          <a:prstGeom prst="rect">
            <a:avLst/>
          </a:prstGeom>
        </p:spPr>
        <p:txBody>
          <a:bodyPr anchor="t" rtlCol="false" tIns="0" lIns="0" bIns="0" rIns="0">
            <a:spAutoFit/>
          </a:bodyPr>
          <a:lstStyle/>
          <a:p>
            <a:pPr algn="ctr">
              <a:lnSpc>
                <a:spcPts val="4580"/>
              </a:lnSpc>
            </a:pPr>
            <a:r>
              <a:rPr lang="en-US" sz="2290">
                <a:solidFill>
                  <a:srgbClr val="746953"/>
                </a:solidFill>
                <a:latin typeface="Libre Baskerville"/>
                <a:ea typeface="Libre Baskerville"/>
                <a:cs typeface="Libre Baskerville"/>
                <a:sym typeface="Libre Baskerville"/>
              </a:rPr>
              <a:t>Explore all the opportunities</a:t>
            </a:r>
          </a:p>
        </p:txBody>
      </p:sp>
      <p:sp>
        <p:nvSpPr>
          <p:cNvPr name="TextBox 17" id="17"/>
          <p:cNvSpPr txBox="true"/>
          <p:nvPr/>
        </p:nvSpPr>
        <p:spPr>
          <a:xfrm rot="0">
            <a:off x="4620204" y="7163467"/>
            <a:ext cx="9047592" cy="510273"/>
          </a:xfrm>
          <a:prstGeom prst="rect">
            <a:avLst/>
          </a:prstGeom>
        </p:spPr>
        <p:txBody>
          <a:bodyPr anchor="t" rtlCol="false" tIns="0" lIns="0" bIns="0" rIns="0">
            <a:spAutoFit/>
          </a:bodyPr>
          <a:lstStyle/>
          <a:p>
            <a:pPr algn="ctr">
              <a:lnSpc>
                <a:spcPts val="4580"/>
              </a:lnSpc>
            </a:pPr>
            <a:r>
              <a:rPr lang="en-US" sz="2290">
                <a:solidFill>
                  <a:srgbClr val="746953"/>
                </a:solidFill>
                <a:latin typeface="Libre Baskerville"/>
                <a:ea typeface="Libre Baskerville"/>
                <a:cs typeface="Libre Baskerville"/>
                <a:sym typeface="Libre Baskerville"/>
              </a:rPr>
              <a:t>Know about majors, minors and course schedule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3"/>
            <a:stretch>
              <a:fillRect l="0" t="0" r="0" b="0"/>
            </a:stretch>
          </a:blipFill>
        </p:spPr>
      </p:sp>
      <p:sp>
        <p:nvSpPr>
          <p:cNvPr name="Freeform 4" id="4"/>
          <p:cNvSpPr/>
          <p:nvPr/>
        </p:nvSpPr>
        <p:spPr>
          <a:xfrm flipH="false" flipV="false" rot="-1154782">
            <a:off x="12858809" y="8823706"/>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3"/>
            <a:stretch>
              <a:fillRect l="0" t="0" r="0" b="0"/>
            </a:stretch>
          </a:blipFill>
        </p:spPr>
      </p:sp>
      <p:sp>
        <p:nvSpPr>
          <p:cNvPr name="Freeform 5" id="5"/>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4"/>
            <a:stretch>
              <a:fillRect l="0" t="0" r="0" b="0"/>
            </a:stretch>
          </a:blipFill>
        </p:spPr>
      </p:sp>
      <p:sp>
        <p:nvSpPr>
          <p:cNvPr name="Freeform 6" id="6"/>
          <p:cNvSpPr/>
          <p:nvPr/>
        </p:nvSpPr>
        <p:spPr>
          <a:xfrm flipH="true" flipV="true" rot="9326555">
            <a:off x="14217574" y="8754688"/>
            <a:ext cx="7193183" cy="7786937"/>
          </a:xfrm>
          <a:custGeom>
            <a:avLst/>
            <a:gdLst/>
            <a:ahLst/>
            <a:cxnLst/>
            <a:rect r="r" b="b" t="t" l="l"/>
            <a:pathLst>
              <a:path h="7786937" w="7193183">
                <a:moveTo>
                  <a:pt x="7193183" y="7786938"/>
                </a:moveTo>
                <a:lnTo>
                  <a:pt x="0" y="7786938"/>
                </a:lnTo>
                <a:lnTo>
                  <a:pt x="0" y="0"/>
                </a:lnTo>
                <a:lnTo>
                  <a:pt x="7193183" y="0"/>
                </a:lnTo>
                <a:lnTo>
                  <a:pt x="7193183" y="7786938"/>
                </a:lnTo>
                <a:close/>
              </a:path>
            </a:pathLst>
          </a:custGeom>
          <a:blipFill>
            <a:blip r:embed="rId4"/>
            <a:stretch>
              <a:fillRect l="0" t="0" r="0" b="0"/>
            </a:stretch>
          </a:blipFill>
        </p:spPr>
      </p:sp>
      <p:sp>
        <p:nvSpPr>
          <p:cNvPr name="Freeform 7" id="7"/>
          <p:cNvSpPr/>
          <p:nvPr/>
        </p:nvSpPr>
        <p:spPr>
          <a:xfrm flipH="false" flipV="false" rot="1124514">
            <a:off x="16973972" y="6734239"/>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5"/>
            <a:stretch>
              <a:fillRect l="0" t="0" r="0" b="0"/>
            </a:stretch>
          </a:blipFill>
        </p:spPr>
      </p:sp>
      <p:sp>
        <p:nvSpPr>
          <p:cNvPr name="Freeform 8" id="8"/>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5"/>
            <a:stretch>
              <a:fillRect l="0" t="0" r="0" b="0"/>
            </a:stretch>
          </a:blipFill>
        </p:spPr>
      </p:sp>
      <p:grpSp>
        <p:nvGrpSpPr>
          <p:cNvPr name="Group 9" id="9"/>
          <p:cNvGrpSpPr/>
          <p:nvPr/>
        </p:nvGrpSpPr>
        <p:grpSpPr>
          <a:xfrm rot="0">
            <a:off x="1028700" y="2642232"/>
            <a:ext cx="16411796" cy="6030417"/>
            <a:chOff x="0" y="0"/>
            <a:chExt cx="21882395" cy="8040556"/>
          </a:xfrm>
        </p:grpSpPr>
        <p:sp>
          <p:nvSpPr>
            <p:cNvPr name="Freeform 10" id="10"/>
            <p:cNvSpPr/>
            <p:nvPr/>
          </p:nvSpPr>
          <p:spPr>
            <a:xfrm flipH="false" flipV="false" rot="0">
              <a:off x="0" y="0"/>
              <a:ext cx="6733966" cy="8040556"/>
            </a:xfrm>
            <a:custGeom>
              <a:avLst/>
              <a:gdLst/>
              <a:ahLst/>
              <a:cxnLst/>
              <a:rect r="r" b="b" t="t" l="l"/>
              <a:pathLst>
                <a:path h="8040556" w="6733966">
                  <a:moveTo>
                    <a:pt x="0" y="0"/>
                  </a:moveTo>
                  <a:lnTo>
                    <a:pt x="6733966" y="0"/>
                  </a:lnTo>
                  <a:lnTo>
                    <a:pt x="6733966" y="8040556"/>
                  </a:lnTo>
                  <a:lnTo>
                    <a:pt x="0" y="8040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574215" y="0"/>
              <a:ext cx="6733966" cy="8040556"/>
            </a:xfrm>
            <a:custGeom>
              <a:avLst/>
              <a:gdLst/>
              <a:ahLst/>
              <a:cxnLst/>
              <a:rect r="r" b="b" t="t" l="l"/>
              <a:pathLst>
                <a:path h="8040556" w="6733966">
                  <a:moveTo>
                    <a:pt x="0" y="0"/>
                  </a:moveTo>
                  <a:lnTo>
                    <a:pt x="6733966" y="0"/>
                  </a:lnTo>
                  <a:lnTo>
                    <a:pt x="6733966" y="8040556"/>
                  </a:lnTo>
                  <a:lnTo>
                    <a:pt x="0" y="8040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5148429" y="0"/>
              <a:ext cx="6733966" cy="8040556"/>
            </a:xfrm>
            <a:custGeom>
              <a:avLst/>
              <a:gdLst/>
              <a:ahLst/>
              <a:cxnLst/>
              <a:rect r="r" b="b" t="t" l="l"/>
              <a:pathLst>
                <a:path h="8040556" w="6733966">
                  <a:moveTo>
                    <a:pt x="0" y="0"/>
                  </a:moveTo>
                  <a:lnTo>
                    <a:pt x="6733966" y="0"/>
                  </a:lnTo>
                  <a:lnTo>
                    <a:pt x="6733966" y="8040556"/>
                  </a:lnTo>
                  <a:lnTo>
                    <a:pt x="0" y="8040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585299" y="1360635"/>
              <a:ext cx="2140819" cy="2270811"/>
            </a:xfrm>
            <a:prstGeom prst="rect">
              <a:avLst/>
            </a:prstGeom>
          </p:spPr>
          <p:txBody>
            <a:bodyPr anchor="t" rtlCol="false" tIns="0" lIns="0" bIns="0" rIns="0">
              <a:spAutoFit/>
            </a:bodyPr>
            <a:lstStyle/>
            <a:p>
              <a:pPr algn="ctr">
                <a:lnSpc>
                  <a:spcPts val="13377"/>
                </a:lnSpc>
              </a:pPr>
              <a:r>
                <a:rPr lang="en-US" sz="11434">
                  <a:solidFill>
                    <a:srgbClr val="50483A"/>
                  </a:solidFill>
                  <a:latin typeface="EFCO Brookshire"/>
                  <a:ea typeface="EFCO Brookshire"/>
                  <a:cs typeface="EFCO Brookshire"/>
                  <a:sym typeface="EFCO Brookshire"/>
                </a:rPr>
                <a:t>1</a:t>
              </a:r>
            </a:p>
          </p:txBody>
        </p:sp>
        <p:sp>
          <p:nvSpPr>
            <p:cNvPr name="TextBox 14" id="14"/>
            <p:cNvSpPr txBox="true"/>
            <p:nvPr/>
          </p:nvSpPr>
          <p:spPr>
            <a:xfrm rot="0">
              <a:off x="8204580" y="1360635"/>
              <a:ext cx="2140819" cy="2270811"/>
            </a:xfrm>
            <a:prstGeom prst="rect">
              <a:avLst/>
            </a:prstGeom>
          </p:spPr>
          <p:txBody>
            <a:bodyPr anchor="t" rtlCol="false" tIns="0" lIns="0" bIns="0" rIns="0">
              <a:spAutoFit/>
            </a:bodyPr>
            <a:lstStyle/>
            <a:p>
              <a:pPr algn="ctr">
                <a:lnSpc>
                  <a:spcPts val="13377"/>
                </a:lnSpc>
              </a:pPr>
              <a:r>
                <a:rPr lang="en-US" sz="11434">
                  <a:solidFill>
                    <a:srgbClr val="50483A"/>
                  </a:solidFill>
                  <a:latin typeface="EFCO Brookshire"/>
                  <a:ea typeface="EFCO Brookshire"/>
                  <a:cs typeface="EFCO Brookshire"/>
                  <a:sym typeface="EFCO Brookshire"/>
                </a:rPr>
                <a:t>2</a:t>
              </a:r>
            </a:p>
          </p:txBody>
        </p:sp>
        <p:sp>
          <p:nvSpPr>
            <p:cNvPr name="TextBox 15" id="15"/>
            <p:cNvSpPr txBox="true"/>
            <p:nvPr/>
          </p:nvSpPr>
          <p:spPr>
            <a:xfrm rot="0">
              <a:off x="15819986" y="1360635"/>
              <a:ext cx="2140819" cy="2270811"/>
            </a:xfrm>
            <a:prstGeom prst="rect">
              <a:avLst/>
            </a:prstGeom>
          </p:spPr>
          <p:txBody>
            <a:bodyPr anchor="t" rtlCol="false" tIns="0" lIns="0" bIns="0" rIns="0">
              <a:spAutoFit/>
            </a:bodyPr>
            <a:lstStyle/>
            <a:p>
              <a:pPr algn="ctr">
                <a:lnSpc>
                  <a:spcPts val="13377"/>
                </a:lnSpc>
              </a:pPr>
              <a:r>
                <a:rPr lang="en-US" sz="11434">
                  <a:solidFill>
                    <a:srgbClr val="50483A"/>
                  </a:solidFill>
                  <a:latin typeface="EFCO Brookshire"/>
                  <a:ea typeface="EFCO Brookshire"/>
                  <a:cs typeface="EFCO Brookshire"/>
                  <a:sym typeface="EFCO Brookshire"/>
                </a:rPr>
                <a:t>3</a:t>
              </a:r>
            </a:p>
          </p:txBody>
        </p:sp>
      </p:grpSp>
      <p:sp>
        <p:nvSpPr>
          <p:cNvPr name="Freeform 16" id="16"/>
          <p:cNvSpPr/>
          <p:nvPr/>
        </p:nvSpPr>
        <p:spPr>
          <a:xfrm flipH="false" flipV="false" rot="0">
            <a:off x="-206817" y="7757747"/>
            <a:ext cx="2471034" cy="3624183"/>
          </a:xfrm>
          <a:custGeom>
            <a:avLst/>
            <a:gdLst/>
            <a:ahLst/>
            <a:cxnLst/>
            <a:rect r="r" b="b" t="t" l="l"/>
            <a:pathLst>
              <a:path h="3624183" w="2471034">
                <a:moveTo>
                  <a:pt x="0" y="0"/>
                </a:moveTo>
                <a:lnTo>
                  <a:pt x="2471034" y="0"/>
                </a:lnTo>
                <a:lnTo>
                  <a:pt x="2471034" y="3624183"/>
                </a:lnTo>
                <a:lnTo>
                  <a:pt x="0" y="36241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2351295" y="431153"/>
            <a:ext cx="13605902" cy="2962275"/>
          </a:xfrm>
          <a:prstGeom prst="rect">
            <a:avLst/>
          </a:prstGeom>
        </p:spPr>
        <p:txBody>
          <a:bodyPr anchor="t" rtlCol="false" tIns="0" lIns="0" bIns="0" rIns="0">
            <a:spAutoFit/>
          </a:bodyPr>
          <a:lstStyle/>
          <a:p>
            <a:pPr algn="ctr">
              <a:lnSpc>
                <a:spcPts val="11699"/>
              </a:lnSpc>
            </a:pPr>
            <a:r>
              <a:rPr lang="en-US" sz="9999">
                <a:solidFill>
                  <a:srgbClr val="50483A"/>
                </a:solidFill>
                <a:latin typeface="EFCO Brookshire"/>
                <a:ea typeface="EFCO Brookshire"/>
                <a:cs typeface="EFCO Brookshire"/>
                <a:sym typeface="EFCO Brookshire"/>
              </a:rPr>
              <a:t>how to contact them effectively</a:t>
            </a:r>
          </a:p>
        </p:txBody>
      </p:sp>
      <p:sp>
        <p:nvSpPr>
          <p:cNvPr name="Freeform 18" id="18"/>
          <p:cNvSpPr/>
          <p:nvPr/>
        </p:nvSpPr>
        <p:spPr>
          <a:xfrm flipH="true" flipV="false" rot="-964286">
            <a:off x="15735140" y="480764"/>
            <a:ext cx="2471034" cy="3624183"/>
          </a:xfrm>
          <a:custGeom>
            <a:avLst/>
            <a:gdLst/>
            <a:ahLst/>
            <a:cxnLst/>
            <a:rect r="r" b="b" t="t" l="l"/>
            <a:pathLst>
              <a:path h="3624183" w="2471034">
                <a:moveTo>
                  <a:pt x="2471033" y="0"/>
                </a:moveTo>
                <a:lnTo>
                  <a:pt x="0" y="0"/>
                </a:lnTo>
                <a:lnTo>
                  <a:pt x="0" y="3624183"/>
                </a:lnTo>
                <a:lnTo>
                  <a:pt x="2471033" y="3624183"/>
                </a:lnTo>
                <a:lnTo>
                  <a:pt x="247103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925325" y="6193857"/>
            <a:ext cx="4971060" cy="978240"/>
          </a:xfrm>
          <a:prstGeom prst="rect">
            <a:avLst/>
          </a:prstGeom>
        </p:spPr>
        <p:txBody>
          <a:bodyPr anchor="t" rtlCol="false" tIns="0" lIns="0" bIns="0" rIns="0">
            <a:spAutoFit/>
          </a:bodyPr>
          <a:lstStyle/>
          <a:p>
            <a:pPr algn="ctr">
              <a:lnSpc>
                <a:spcPts val="3243"/>
              </a:lnSpc>
            </a:pPr>
            <a:r>
              <a:rPr lang="en-US" sz="1621">
                <a:solidFill>
                  <a:srgbClr val="746953"/>
                </a:solidFill>
                <a:latin typeface="Libre Baskerville"/>
                <a:ea typeface="Libre Baskerville"/>
                <a:cs typeface="Libre Baskerville"/>
                <a:sym typeface="Libre Baskerville"/>
              </a:rPr>
              <a:t>email</a:t>
            </a:r>
          </a:p>
          <a:p>
            <a:pPr algn="ctr">
              <a:lnSpc>
                <a:spcPts val="1621"/>
              </a:lnSpc>
            </a:pPr>
            <a:r>
              <a:rPr lang="en-US" b="true" sz="1621" u="sng">
                <a:solidFill>
                  <a:srgbClr val="746953"/>
                </a:solidFill>
                <a:latin typeface="Libre Baskerville Bold"/>
                <a:ea typeface="Libre Baskerville Bold"/>
                <a:cs typeface="Libre Baskerville Bold"/>
                <a:sym typeface="Libre Baskerville Bold"/>
                <a:hlinkClick r:id="rId10" tooltip="https://global.rutgers.edu/isss-students@global.rutgers.edu"/>
              </a:rPr>
              <a:t>isss-students@global.rutgers.edu</a:t>
            </a:r>
            <a:r>
              <a:rPr lang="en-US" b="true" sz="1621">
                <a:solidFill>
                  <a:srgbClr val="746953"/>
                </a:solidFill>
                <a:latin typeface="Libre Baskerville Bold"/>
                <a:ea typeface="Libre Baskerville Bold"/>
                <a:cs typeface="Libre Baskerville Bold"/>
                <a:sym typeface="Libre Baskerville Bold"/>
              </a:rPr>
              <a:t> </a:t>
            </a:r>
          </a:p>
          <a:p>
            <a:pPr algn="ctr">
              <a:lnSpc>
                <a:spcPts val="3243"/>
              </a:lnSpc>
            </a:pPr>
          </a:p>
        </p:txBody>
      </p:sp>
      <p:sp>
        <p:nvSpPr>
          <p:cNvPr name="TextBox 20" id="20"/>
          <p:cNvSpPr txBox="true"/>
          <p:nvPr/>
        </p:nvSpPr>
        <p:spPr>
          <a:xfrm rot="0">
            <a:off x="7003120" y="5384218"/>
            <a:ext cx="4015429" cy="3160659"/>
          </a:xfrm>
          <a:prstGeom prst="rect">
            <a:avLst/>
          </a:prstGeom>
        </p:spPr>
        <p:txBody>
          <a:bodyPr anchor="t" rtlCol="false" tIns="0" lIns="0" bIns="0" rIns="0">
            <a:spAutoFit/>
          </a:bodyPr>
          <a:lstStyle/>
          <a:p>
            <a:pPr algn="ctr">
              <a:lnSpc>
                <a:spcPts val="3219"/>
              </a:lnSpc>
            </a:pPr>
            <a:r>
              <a:rPr lang="en-US" sz="1609">
                <a:solidFill>
                  <a:srgbClr val="746953"/>
                </a:solidFill>
                <a:latin typeface="Libre Baskerville"/>
                <a:ea typeface="Libre Baskerville"/>
                <a:cs typeface="Libre Baskerville"/>
                <a:sym typeface="Libre Baskerville"/>
              </a:rPr>
              <a:t>Join the ISSS </a:t>
            </a:r>
          </a:p>
          <a:p>
            <a:pPr algn="ctr">
              <a:lnSpc>
                <a:spcPts val="3219"/>
              </a:lnSpc>
            </a:pPr>
            <a:r>
              <a:rPr lang="en-US" sz="1609" u="sng">
                <a:solidFill>
                  <a:srgbClr val="746953"/>
                </a:solidFill>
                <a:latin typeface="Libre Baskerville"/>
                <a:ea typeface="Libre Baskerville"/>
                <a:cs typeface="Libre Baskerville"/>
                <a:sym typeface="Libre Baskerville"/>
              </a:rPr>
              <a:t>Remote Quick Question Advising</a:t>
            </a:r>
            <a:r>
              <a:rPr lang="en-US" sz="1609">
                <a:solidFill>
                  <a:srgbClr val="746953"/>
                </a:solidFill>
                <a:latin typeface="Libre Baskerville"/>
                <a:ea typeface="Libre Baskerville"/>
                <a:cs typeface="Libre Baskerville"/>
                <a:sym typeface="Libre Baskerville"/>
              </a:rPr>
              <a:t> at scheduled times:</a:t>
            </a:r>
          </a:p>
          <a:p>
            <a:pPr algn="ctr">
              <a:lnSpc>
                <a:spcPts val="3219"/>
              </a:lnSpc>
            </a:pPr>
            <a:r>
              <a:rPr lang="en-US" sz="1609">
                <a:solidFill>
                  <a:srgbClr val="746953"/>
                </a:solidFill>
                <a:latin typeface="Libre Baskerville"/>
                <a:ea typeface="Libre Baskerville"/>
                <a:cs typeface="Libre Baskerville"/>
                <a:sym typeface="Libre Baskerville"/>
              </a:rPr>
              <a:t>Monday</a:t>
            </a:r>
            <a:r>
              <a:rPr lang="en-US" sz="1609" u="none">
                <a:solidFill>
                  <a:srgbClr val="746953"/>
                </a:solidFill>
                <a:latin typeface="Libre Baskerville"/>
                <a:ea typeface="Libre Baskerville"/>
                <a:cs typeface="Libre Baskerville"/>
                <a:sym typeface="Libre Baskerville"/>
              </a:rPr>
              <a:t>s</a:t>
            </a:r>
            <a:r>
              <a:rPr lang="en-US" sz="1609">
                <a:solidFill>
                  <a:srgbClr val="746953"/>
                </a:solidFill>
                <a:latin typeface="Libre Baskerville"/>
                <a:ea typeface="Libre Baskerville"/>
                <a:cs typeface="Libre Baskerville"/>
                <a:sym typeface="Libre Baskerville"/>
              </a:rPr>
              <a:t>, T</a:t>
            </a:r>
            <a:r>
              <a:rPr lang="en-US" sz="1609" u="none">
                <a:solidFill>
                  <a:srgbClr val="746953"/>
                </a:solidFill>
                <a:latin typeface="Libre Baskerville"/>
                <a:ea typeface="Libre Baskerville"/>
                <a:cs typeface="Libre Baskerville"/>
                <a:sym typeface="Libre Baskerville"/>
              </a:rPr>
              <a:t>ues</a:t>
            </a:r>
            <a:r>
              <a:rPr lang="en-US" sz="1609">
                <a:solidFill>
                  <a:srgbClr val="746953"/>
                </a:solidFill>
                <a:latin typeface="Libre Baskerville"/>
                <a:ea typeface="Libre Baskerville"/>
                <a:cs typeface="Libre Baskerville"/>
                <a:sym typeface="Libre Baskerville"/>
              </a:rPr>
              <a:t>d</a:t>
            </a:r>
            <a:r>
              <a:rPr lang="en-US" sz="1609" u="none">
                <a:solidFill>
                  <a:srgbClr val="746953"/>
                </a:solidFill>
                <a:latin typeface="Libre Baskerville"/>
                <a:ea typeface="Libre Baskerville"/>
                <a:cs typeface="Libre Baskerville"/>
                <a:sym typeface="Libre Baskerville"/>
              </a:rPr>
              <a:t>a</a:t>
            </a:r>
            <a:r>
              <a:rPr lang="en-US" sz="1609">
                <a:solidFill>
                  <a:srgbClr val="746953"/>
                </a:solidFill>
                <a:latin typeface="Libre Baskerville"/>
                <a:ea typeface="Libre Baskerville"/>
                <a:cs typeface="Libre Baskerville"/>
                <a:sym typeface="Libre Baskerville"/>
              </a:rPr>
              <a:t>ys, Th</a:t>
            </a:r>
            <a:r>
              <a:rPr lang="en-US" sz="1609" u="none">
                <a:solidFill>
                  <a:srgbClr val="746953"/>
                </a:solidFill>
                <a:latin typeface="Libre Baskerville"/>
                <a:ea typeface="Libre Baskerville"/>
                <a:cs typeface="Libre Baskerville"/>
                <a:sym typeface="Libre Baskerville"/>
              </a:rPr>
              <a:t>urs</a:t>
            </a:r>
            <a:r>
              <a:rPr lang="en-US" sz="1609">
                <a:solidFill>
                  <a:srgbClr val="746953"/>
                </a:solidFill>
                <a:latin typeface="Libre Baskerville"/>
                <a:ea typeface="Libre Baskerville"/>
                <a:cs typeface="Libre Baskerville"/>
                <a:sym typeface="Libre Baskerville"/>
              </a:rPr>
              <a:t>days, Fri</a:t>
            </a:r>
            <a:r>
              <a:rPr lang="en-US" sz="1609" u="none">
                <a:solidFill>
                  <a:srgbClr val="746953"/>
                </a:solidFill>
                <a:latin typeface="Libre Baskerville"/>
                <a:ea typeface="Libre Baskerville"/>
                <a:cs typeface="Libre Baskerville"/>
                <a:sym typeface="Libre Baskerville"/>
              </a:rPr>
              <a:t>d</a:t>
            </a:r>
            <a:r>
              <a:rPr lang="en-US" sz="1609">
                <a:solidFill>
                  <a:srgbClr val="746953"/>
                </a:solidFill>
                <a:latin typeface="Libre Baskerville"/>
                <a:ea typeface="Libre Baskerville"/>
                <a:cs typeface="Libre Baskerville"/>
                <a:sym typeface="Libre Baskerville"/>
              </a:rPr>
              <a:t>ays -</a:t>
            </a:r>
            <a:r>
              <a:rPr lang="en-US" sz="1609">
                <a:solidFill>
                  <a:srgbClr val="746953"/>
                </a:solidFill>
                <a:latin typeface="Libre Baskerville"/>
                <a:ea typeface="Libre Baskerville"/>
                <a:cs typeface="Libre Baskerville"/>
                <a:sym typeface="Libre Baskerville"/>
              </a:rPr>
              <a:t> </a:t>
            </a:r>
            <a:r>
              <a:rPr lang="en-US" sz="1609">
                <a:solidFill>
                  <a:srgbClr val="746953"/>
                </a:solidFill>
                <a:latin typeface="Libre Baskerville"/>
                <a:ea typeface="Libre Baskerville"/>
                <a:cs typeface="Libre Baskerville"/>
                <a:sym typeface="Libre Baskerville"/>
              </a:rPr>
              <a:t>9:30AM - 11:30AM &amp; 1:30PM- 3:30PM EST</a:t>
            </a:r>
          </a:p>
          <a:p>
            <a:pPr algn="ctr">
              <a:lnSpc>
                <a:spcPts val="3219"/>
              </a:lnSpc>
            </a:pPr>
            <a:r>
              <a:rPr lang="en-US" sz="1609">
                <a:solidFill>
                  <a:srgbClr val="746953"/>
                </a:solidFill>
                <a:latin typeface="Libre Baskerville"/>
                <a:ea typeface="Libre Baskerville"/>
                <a:cs typeface="Libre Baskerville"/>
                <a:sym typeface="Libre Baskerville"/>
              </a:rPr>
              <a:t>on </a:t>
            </a:r>
            <a:r>
              <a:rPr lang="en-US" sz="1609" u="sng">
                <a:solidFill>
                  <a:srgbClr val="746953"/>
                </a:solidFill>
                <a:latin typeface="Libre Baskerville"/>
                <a:ea typeface="Libre Baskerville"/>
                <a:cs typeface="Libre Baskerville"/>
                <a:sym typeface="Libre Baskerville"/>
              </a:rPr>
              <a:t>Zoom</a:t>
            </a:r>
          </a:p>
          <a:p>
            <a:pPr algn="ctr">
              <a:lnSpc>
                <a:spcPts val="3219"/>
              </a:lnSpc>
            </a:pPr>
          </a:p>
        </p:txBody>
      </p:sp>
      <p:sp>
        <p:nvSpPr>
          <p:cNvPr name="TextBox 21" id="21"/>
          <p:cNvSpPr txBox="true"/>
          <p:nvPr/>
        </p:nvSpPr>
        <p:spPr>
          <a:xfrm rot="0">
            <a:off x="12707377" y="6222787"/>
            <a:ext cx="4015429" cy="901329"/>
          </a:xfrm>
          <a:prstGeom prst="rect">
            <a:avLst/>
          </a:prstGeom>
        </p:spPr>
        <p:txBody>
          <a:bodyPr anchor="t" rtlCol="false" tIns="0" lIns="0" bIns="0" rIns="0">
            <a:spAutoFit/>
          </a:bodyPr>
          <a:lstStyle/>
          <a:p>
            <a:pPr algn="ctr">
              <a:lnSpc>
                <a:spcPts val="3819"/>
              </a:lnSpc>
            </a:pPr>
            <a:r>
              <a:rPr lang="en-US" sz="1909">
                <a:solidFill>
                  <a:srgbClr val="746953"/>
                </a:solidFill>
                <a:latin typeface="Libre Baskerville"/>
                <a:ea typeface="Libre Baskerville"/>
                <a:cs typeface="Libre Baskerville"/>
                <a:sym typeface="Libre Baskerville"/>
              </a:rPr>
              <a:t>Schedule an In-Person or an Online </a:t>
            </a:r>
            <a:r>
              <a:rPr lang="en-US" sz="1909" u="sng">
                <a:solidFill>
                  <a:srgbClr val="746953"/>
                </a:solidFill>
                <a:latin typeface="Libre Baskerville"/>
                <a:ea typeface="Libre Baskerville"/>
                <a:cs typeface="Libre Baskerville"/>
                <a:sym typeface="Libre Baskerville"/>
              </a:rPr>
              <a:t>Appointment</a:t>
            </a:r>
          </a:p>
        </p:txBody>
      </p:sp>
      <p:sp>
        <p:nvSpPr>
          <p:cNvPr name="TextBox 22" id="22"/>
          <p:cNvSpPr txBox="true"/>
          <p:nvPr/>
        </p:nvSpPr>
        <p:spPr>
          <a:xfrm rot="0">
            <a:off x="1028700" y="8658518"/>
            <a:ext cx="8183679" cy="544537"/>
          </a:xfrm>
          <a:prstGeom prst="rect">
            <a:avLst/>
          </a:prstGeom>
        </p:spPr>
        <p:txBody>
          <a:bodyPr anchor="t" rtlCol="false" tIns="0" lIns="0" bIns="0" rIns="0">
            <a:spAutoFit/>
          </a:bodyPr>
          <a:lstStyle/>
          <a:p>
            <a:pPr algn="ctr">
              <a:lnSpc>
                <a:spcPts val="4843"/>
              </a:lnSpc>
            </a:pPr>
            <a:r>
              <a:rPr lang="en-US" b="true" sz="2421" u="sng">
                <a:solidFill>
                  <a:srgbClr val="746953"/>
                </a:solidFill>
                <a:latin typeface="Libre Baskerville Bold"/>
                <a:ea typeface="Libre Baskerville Bold"/>
                <a:cs typeface="Libre Baskerville Bold"/>
                <a:sym typeface="Libre Baskerville Bold"/>
              </a:rPr>
              <a:t>Know More about any of the offices at:</a:t>
            </a:r>
          </a:p>
        </p:txBody>
      </p:sp>
      <p:sp>
        <p:nvSpPr>
          <p:cNvPr name="TextBox 23" id="23"/>
          <p:cNvSpPr txBox="true"/>
          <p:nvPr/>
        </p:nvSpPr>
        <p:spPr>
          <a:xfrm rot="0">
            <a:off x="1391405" y="9316695"/>
            <a:ext cx="4038901" cy="544537"/>
          </a:xfrm>
          <a:prstGeom prst="rect">
            <a:avLst/>
          </a:prstGeom>
        </p:spPr>
        <p:txBody>
          <a:bodyPr anchor="t" rtlCol="false" tIns="0" lIns="0" bIns="0" rIns="0">
            <a:spAutoFit/>
          </a:bodyPr>
          <a:lstStyle/>
          <a:p>
            <a:pPr algn="ctr">
              <a:lnSpc>
                <a:spcPts val="4843"/>
              </a:lnSpc>
            </a:pPr>
            <a:r>
              <a:rPr lang="en-US" sz="2421">
                <a:solidFill>
                  <a:srgbClr val="746953"/>
                </a:solidFill>
                <a:latin typeface="Libre Baskerville"/>
                <a:ea typeface="Libre Baskerville"/>
                <a:cs typeface="Libre Baskerville"/>
                <a:sym typeface="Libre Baskerville"/>
              </a:rPr>
              <a:t>global.rutgers.edu</a:t>
            </a:r>
          </a:p>
        </p:txBody>
      </p:sp>
      <p:sp>
        <p:nvSpPr>
          <p:cNvPr name="TextBox 24" id="24"/>
          <p:cNvSpPr txBox="true"/>
          <p:nvPr/>
        </p:nvSpPr>
        <p:spPr>
          <a:xfrm rot="0">
            <a:off x="4983669" y="9316695"/>
            <a:ext cx="4038901" cy="544537"/>
          </a:xfrm>
          <a:prstGeom prst="rect">
            <a:avLst/>
          </a:prstGeom>
        </p:spPr>
        <p:txBody>
          <a:bodyPr anchor="t" rtlCol="false" tIns="0" lIns="0" bIns="0" rIns="0">
            <a:spAutoFit/>
          </a:bodyPr>
          <a:lstStyle/>
          <a:p>
            <a:pPr algn="ctr">
              <a:lnSpc>
                <a:spcPts val="4843"/>
              </a:lnSpc>
            </a:pPr>
            <a:r>
              <a:rPr lang="en-US" sz="2421">
                <a:solidFill>
                  <a:srgbClr val="746953"/>
                </a:solidFill>
                <a:latin typeface="Libre Baskerville"/>
                <a:ea typeface="Libre Baskerville"/>
                <a:cs typeface="Libre Baskerville"/>
                <a:sym typeface="Libre Baskerville"/>
              </a:rPr>
              <a:t>careers.rutgers.edu</a:t>
            </a:r>
          </a:p>
        </p:txBody>
      </p:sp>
      <p:sp>
        <p:nvSpPr>
          <p:cNvPr name="TextBox 25" id="25"/>
          <p:cNvSpPr txBox="true"/>
          <p:nvPr/>
        </p:nvSpPr>
        <p:spPr>
          <a:xfrm rot="0">
            <a:off x="9469207" y="9316695"/>
            <a:ext cx="4038901" cy="544537"/>
          </a:xfrm>
          <a:prstGeom prst="rect">
            <a:avLst/>
          </a:prstGeom>
        </p:spPr>
        <p:txBody>
          <a:bodyPr anchor="t" rtlCol="false" tIns="0" lIns="0" bIns="0" rIns="0">
            <a:spAutoFit/>
          </a:bodyPr>
          <a:lstStyle/>
          <a:p>
            <a:pPr algn="ctr">
              <a:lnSpc>
                <a:spcPts val="4843"/>
              </a:lnSpc>
            </a:pPr>
            <a:r>
              <a:rPr lang="en-US" sz="2421">
                <a:solidFill>
                  <a:srgbClr val="746953"/>
                </a:solidFill>
                <a:latin typeface="Libre Baskerville"/>
                <a:ea typeface="Libre Baskerville"/>
                <a:cs typeface="Libre Baskerville"/>
                <a:sym typeface="Libre Baskerville"/>
              </a:rPr>
              <a:t>sasundergrad.rutgers.edu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1D1B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779690" cy="3920840"/>
          </a:xfrm>
          <a:custGeom>
            <a:avLst/>
            <a:gdLst/>
            <a:ahLst/>
            <a:cxnLst/>
            <a:rect r="r" b="b" t="t" l="l"/>
            <a:pathLst>
              <a:path h="3920840" w="3779690">
                <a:moveTo>
                  <a:pt x="0" y="0"/>
                </a:moveTo>
                <a:lnTo>
                  <a:pt x="3779690" y="0"/>
                </a:lnTo>
                <a:lnTo>
                  <a:pt x="3779690" y="3920840"/>
                </a:lnTo>
                <a:lnTo>
                  <a:pt x="0" y="3920840"/>
                </a:lnTo>
                <a:lnTo>
                  <a:pt x="0" y="0"/>
                </a:lnTo>
                <a:close/>
              </a:path>
            </a:pathLst>
          </a:custGeom>
          <a:blipFill>
            <a:blip r:embed="rId2"/>
            <a:stretch>
              <a:fillRect l="0" t="0" r="0" b="0"/>
            </a:stretch>
          </a:blipFill>
        </p:spPr>
      </p:sp>
      <p:sp>
        <p:nvSpPr>
          <p:cNvPr name="Freeform 3" id="3"/>
          <p:cNvSpPr/>
          <p:nvPr/>
        </p:nvSpPr>
        <p:spPr>
          <a:xfrm flipH="false" flipV="false" rot="0">
            <a:off x="16592299" y="7209065"/>
            <a:ext cx="1334001" cy="4098471"/>
          </a:xfrm>
          <a:custGeom>
            <a:avLst/>
            <a:gdLst/>
            <a:ahLst/>
            <a:cxnLst/>
            <a:rect r="r" b="b" t="t" l="l"/>
            <a:pathLst>
              <a:path h="4098471" w="1334001">
                <a:moveTo>
                  <a:pt x="0" y="0"/>
                </a:moveTo>
                <a:lnTo>
                  <a:pt x="1334002" y="0"/>
                </a:lnTo>
                <a:lnTo>
                  <a:pt x="1334002" y="4098470"/>
                </a:lnTo>
                <a:lnTo>
                  <a:pt x="0" y="4098470"/>
                </a:lnTo>
                <a:lnTo>
                  <a:pt x="0" y="0"/>
                </a:lnTo>
                <a:close/>
              </a:path>
            </a:pathLst>
          </a:custGeom>
          <a:blipFill>
            <a:blip r:embed="rId3"/>
            <a:stretch>
              <a:fillRect l="0" t="0" r="0" b="0"/>
            </a:stretch>
          </a:blipFill>
        </p:spPr>
      </p:sp>
      <p:sp>
        <p:nvSpPr>
          <p:cNvPr name="TextBox 4" id="4"/>
          <p:cNvSpPr txBox="true"/>
          <p:nvPr/>
        </p:nvSpPr>
        <p:spPr>
          <a:xfrm rot="0">
            <a:off x="4094822" y="1004343"/>
            <a:ext cx="13537701" cy="2439163"/>
          </a:xfrm>
          <a:prstGeom prst="rect">
            <a:avLst/>
          </a:prstGeom>
        </p:spPr>
        <p:txBody>
          <a:bodyPr anchor="t" rtlCol="false" tIns="0" lIns="0" bIns="0" rIns="0">
            <a:spAutoFit/>
          </a:bodyPr>
          <a:lstStyle/>
          <a:p>
            <a:pPr algn="ctr">
              <a:lnSpc>
                <a:spcPts val="9384"/>
              </a:lnSpc>
            </a:pPr>
            <a:r>
              <a:rPr lang="en-US" sz="9200">
                <a:solidFill>
                  <a:srgbClr val="746953"/>
                </a:solidFill>
                <a:latin typeface="EFCO Brookshire"/>
                <a:ea typeface="EFCO Brookshire"/>
                <a:cs typeface="EFCO Brookshire"/>
                <a:sym typeface="EFCO Brookshire"/>
              </a:rPr>
              <a:t>Why the advising offices selected should be contacted </a:t>
            </a:r>
          </a:p>
        </p:txBody>
      </p:sp>
      <p:sp>
        <p:nvSpPr>
          <p:cNvPr name="TextBox 5" id="5"/>
          <p:cNvSpPr txBox="true"/>
          <p:nvPr/>
        </p:nvSpPr>
        <p:spPr>
          <a:xfrm rot="0">
            <a:off x="1516840" y="4030934"/>
            <a:ext cx="14160367" cy="6104901"/>
          </a:xfrm>
          <a:prstGeom prst="rect">
            <a:avLst/>
          </a:prstGeom>
        </p:spPr>
        <p:txBody>
          <a:bodyPr anchor="t" rtlCol="false" tIns="0" lIns="0" bIns="0" rIns="0">
            <a:spAutoFit/>
          </a:bodyPr>
          <a:lstStyle/>
          <a:p>
            <a:pPr algn="l">
              <a:lnSpc>
                <a:spcPts val="5449"/>
              </a:lnSpc>
            </a:pPr>
            <a:r>
              <a:rPr lang="en-US" sz="2724">
                <a:solidFill>
                  <a:srgbClr val="746953"/>
                </a:solidFill>
                <a:latin typeface="Libre Baskerville"/>
                <a:ea typeface="Libre Baskerville"/>
                <a:cs typeface="Libre Baskerville"/>
                <a:sym typeface="Libre Baskerville"/>
              </a:rPr>
              <a:t>Student B should contact the </a:t>
            </a:r>
            <a:r>
              <a:rPr lang="en-US" sz="2724" u="sng">
                <a:solidFill>
                  <a:srgbClr val="746953"/>
                </a:solidFill>
                <a:latin typeface="Libre Baskerville"/>
                <a:ea typeface="Libre Baskerville"/>
                <a:cs typeface="Libre Baskerville"/>
                <a:sym typeface="Libre Baskerville"/>
              </a:rPr>
              <a:t>Rutgers Global/International Student and Scholar Services (ISSS)</a:t>
            </a:r>
            <a:r>
              <a:rPr lang="en-US" sz="2724">
                <a:solidFill>
                  <a:srgbClr val="746953"/>
                </a:solidFill>
                <a:latin typeface="Libre Baskerville"/>
                <a:ea typeface="Libre Baskerville"/>
                <a:cs typeface="Libre Baskerville"/>
                <a:sym typeface="Libre Baskerville"/>
              </a:rPr>
              <a:t> office to understand the rules for international student employment, obtain an SSN, and find suitable on-campus jobs. </a:t>
            </a:r>
          </a:p>
          <a:p>
            <a:pPr algn="l">
              <a:lnSpc>
                <a:spcPts val="5449"/>
              </a:lnSpc>
            </a:pPr>
            <a:r>
              <a:rPr lang="en-US" sz="2724">
                <a:solidFill>
                  <a:srgbClr val="746953"/>
                </a:solidFill>
                <a:latin typeface="Libre Baskerville"/>
                <a:ea typeface="Libre Baskerville"/>
                <a:cs typeface="Libre Baskerville"/>
                <a:sym typeface="Libre Baskerville"/>
              </a:rPr>
              <a:t>Once familiar with the rules and regulations, and once he knows what kind of jobs he can do, he can contact the </a:t>
            </a:r>
            <a:r>
              <a:rPr lang="en-US" sz="2724" u="sng">
                <a:solidFill>
                  <a:srgbClr val="746953"/>
                </a:solidFill>
                <a:latin typeface="Libre Baskerville"/>
                <a:ea typeface="Libre Baskerville"/>
                <a:cs typeface="Libre Baskerville"/>
                <a:sym typeface="Libre Baskerville"/>
              </a:rPr>
              <a:t>Office of Career Exploration and Success</a:t>
            </a:r>
            <a:r>
              <a:rPr lang="en-US" sz="2724">
                <a:solidFill>
                  <a:srgbClr val="746953"/>
                </a:solidFill>
                <a:latin typeface="Libre Baskerville"/>
                <a:ea typeface="Libre Baskerville"/>
                <a:cs typeface="Libre Baskerville"/>
                <a:sym typeface="Libre Baskerville"/>
              </a:rPr>
              <a:t>.</a:t>
            </a:r>
          </a:p>
          <a:p>
            <a:pPr algn="l">
              <a:lnSpc>
                <a:spcPts val="5449"/>
              </a:lnSpc>
            </a:pPr>
            <a:r>
              <a:rPr lang="en-US" sz="2724" u="sng">
                <a:solidFill>
                  <a:srgbClr val="746953"/>
                </a:solidFill>
                <a:latin typeface="Libre Baskerville"/>
                <a:ea typeface="Libre Baskerville"/>
                <a:cs typeface="Libre Baskerville"/>
                <a:sym typeface="Libre Baskerville"/>
                <a:hlinkClick r:id="rId4" tooltip="https://sasundergrad.rutgers.edu"/>
              </a:rPr>
              <a:t>Advising and Academic Services</a:t>
            </a:r>
            <a:r>
              <a:rPr lang="en-US" sz="2724">
                <a:solidFill>
                  <a:srgbClr val="746953"/>
                </a:solidFill>
                <a:latin typeface="Libre Baskerville"/>
                <a:ea typeface="Libre Baskerville"/>
                <a:cs typeface="Libre Baskerville"/>
                <a:sym typeface="Libre Baskerville"/>
              </a:rPr>
              <a:t> on the other hand assist with information on work-study eligibility and financial aid options for on-campus employment.</a:t>
            </a:r>
          </a:p>
          <a:p>
            <a:pPr algn="l">
              <a:lnSpc>
                <a:spcPts val="5449"/>
              </a:lnSpc>
            </a:pPr>
          </a:p>
          <a:p>
            <a:pPr algn="l">
              <a:lnSpc>
                <a:spcPts val="544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56401">
            <a:off x="14334179" y="-2035580"/>
            <a:ext cx="5850243" cy="4731384"/>
          </a:xfrm>
          <a:custGeom>
            <a:avLst/>
            <a:gdLst/>
            <a:ahLst/>
            <a:cxnLst/>
            <a:rect r="r" b="b" t="t" l="l"/>
            <a:pathLst>
              <a:path h="4731384" w="5850243">
                <a:moveTo>
                  <a:pt x="0" y="0"/>
                </a:moveTo>
                <a:lnTo>
                  <a:pt x="5850242" y="0"/>
                </a:lnTo>
                <a:lnTo>
                  <a:pt x="5850242" y="4731384"/>
                </a:lnTo>
                <a:lnTo>
                  <a:pt x="0" y="47313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1795800">
            <a:off x="-2063112" y="7658605"/>
            <a:ext cx="5850243" cy="4731384"/>
          </a:xfrm>
          <a:custGeom>
            <a:avLst/>
            <a:gdLst/>
            <a:ahLst/>
            <a:cxnLst/>
            <a:rect r="r" b="b" t="t" l="l"/>
            <a:pathLst>
              <a:path h="4731384" w="5850243">
                <a:moveTo>
                  <a:pt x="5850242" y="4731384"/>
                </a:moveTo>
                <a:lnTo>
                  <a:pt x="0" y="4731384"/>
                </a:lnTo>
                <a:lnTo>
                  <a:pt x="0" y="0"/>
                </a:lnTo>
                <a:lnTo>
                  <a:pt x="5850242" y="0"/>
                </a:lnTo>
                <a:lnTo>
                  <a:pt x="5850242" y="473138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5"/>
            <a:stretch>
              <a:fillRect l="0" t="0" r="0" b="0"/>
            </a:stretch>
          </a:blipFill>
        </p:spPr>
      </p:sp>
      <p:sp>
        <p:nvSpPr>
          <p:cNvPr name="Freeform 6" id="6"/>
          <p:cNvSpPr/>
          <p:nvPr/>
        </p:nvSpPr>
        <p:spPr>
          <a:xfrm flipH="false" flipV="false" rot="-1154782">
            <a:off x="12858809" y="8823706"/>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5"/>
            <a:stretch>
              <a:fillRect l="0" t="0" r="0" b="0"/>
            </a:stretch>
          </a:blipFill>
        </p:spPr>
      </p:sp>
      <p:sp>
        <p:nvSpPr>
          <p:cNvPr name="Freeform 7" id="7"/>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6"/>
            <a:stretch>
              <a:fillRect l="0" t="0" r="0" b="0"/>
            </a:stretch>
          </a:blipFill>
        </p:spPr>
      </p:sp>
      <p:sp>
        <p:nvSpPr>
          <p:cNvPr name="Freeform 8" id="8"/>
          <p:cNvSpPr/>
          <p:nvPr/>
        </p:nvSpPr>
        <p:spPr>
          <a:xfrm flipH="true" flipV="true" rot="9326555">
            <a:off x="14217574" y="8754688"/>
            <a:ext cx="7193183" cy="7786937"/>
          </a:xfrm>
          <a:custGeom>
            <a:avLst/>
            <a:gdLst/>
            <a:ahLst/>
            <a:cxnLst/>
            <a:rect r="r" b="b" t="t" l="l"/>
            <a:pathLst>
              <a:path h="7786937" w="7193183">
                <a:moveTo>
                  <a:pt x="7193183" y="7786938"/>
                </a:moveTo>
                <a:lnTo>
                  <a:pt x="0" y="7786938"/>
                </a:lnTo>
                <a:lnTo>
                  <a:pt x="0" y="0"/>
                </a:lnTo>
                <a:lnTo>
                  <a:pt x="7193183" y="0"/>
                </a:lnTo>
                <a:lnTo>
                  <a:pt x="7193183" y="7786938"/>
                </a:lnTo>
                <a:close/>
              </a:path>
            </a:pathLst>
          </a:custGeom>
          <a:blipFill>
            <a:blip r:embed="rId6"/>
            <a:stretch>
              <a:fillRect l="0" t="0" r="0" b="0"/>
            </a:stretch>
          </a:blipFill>
        </p:spPr>
      </p:sp>
      <p:sp>
        <p:nvSpPr>
          <p:cNvPr name="Freeform 9" id="9"/>
          <p:cNvSpPr/>
          <p:nvPr/>
        </p:nvSpPr>
        <p:spPr>
          <a:xfrm flipH="false" flipV="false" rot="1124514">
            <a:off x="16973972" y="6734239"/>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7"/>
            <a:stretch>
              <a:fillRect l="0" t="0" r="0" b="0"/>
            </a:stretch>
          </a:blipFill>
        </p:spPr>
      </p:sp>
      <p:sp>
        <p:nvSpPr>
          <p:cNvPr name="Freeform 10" id="10"/>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7"/>
            <a:stretch>
              <a:fillRect l="0" t="0" r="0" b="0"/>
            </a:stretch>
          </a:blipFill>
        </p:spPr>
      </p:sp>
      <p:sp>
        <p:nvSpPr>
          <p:cNvPr name="TextBox 11" id="11"/>
          <p:cNvSpPr txBox="true"/>
          <p:nvPr/>
        </p:nvSpPr>
        <p:spPr>
          <a:xfrm rot="0">
            <a:off x="670725" y="2068921"/>
            <a:ext cx="16946550" cy="2883962"/>
          </a:xfrm>
          <a:prstGeom prst="rect">
            <a:avLst/>
          </a:prstGeom>
        </p:spPr>
        <p:txBody>
          <a:bodyPr anchor="t" rtlCol="false" tIns="0" lIns="0" bIns="0" rIns="0">
            <a:spAutoFit/>
          </a:bodyPr>
          <a:lstStyle/>
          <a:p>
            <a:pPr algn="ctr">
              <a:lnSpc>
                <a:spcPts val="11393"/>
              </a:lnSpc>
            </a:pPr>
            <a:r>
              <a:rPr lang="en-US" sz="9738">
                <a:solidFill>
                  <a:srgbClr val="50483A"/>
                </a:solidFill>
                <a:latin typeface="EFCO Brookshire"/>
                <a:ea typeface="EFCO Brookshire"/>
                <a:cs typeface="EFCO Brookshire"/>
                <a:sym typeface="EFCO Brookshire"/>
              </a:rPr>
              <a:t>Additional Services Provided by The Offices</a:t>
            </a:r>
          </a:p>
        </p:txBody>
      </p:sp>
      <p:sp>
        <p:nvSpPr>
          <p:cNvPr name="TextBox 12" id="12"/>
          <p:cNvSpPr txBox="true"/>
          <p:nvPr/>
        </p:nvSpPr>
        <p:spPr>
          <a:xfrm rot="0">
            <a:off x="670725" y="4967083"/>
            <a:ext cx="17396897" cy="2866511"/>
          </a:xfrm>
          <a:prstGeom prst="rect">
            <a:avLst/>
          </a:prstGeom>
        </p:spPr>
        <p:txBody>
          <a:bodyPr anchor="t" rtlCol="false" tIns="0" lIns="0" bIns="0" rIns="0">
            <a:spAutoFit/>
          </a:bodyPr>
          <a:lstStyle/>
          <a:p>
            <a:pPr algn="l">
              <a:lnSpc>
                <a:spcPts val="5822"/>
              </a:lnSpc>
              <a:spcBef>
                <a:spcPct val="0"/>
              </a:spcBef>
            </a:pPr>
            <a:r>
              <a:rPr lang="en-US" sz="2911">
                <a:solidFill>
                  <a:srgbClr val="50483A"/>
                </a:solidFill>
                <a:latin typeface="Libre Baskerville"/>
                <a:ea typeface="Libre Baskerville"/>
                <a:cs typeface="Libre Baskerville"/>
                <a:sym typeface="Libre Baskerville"/>
              </a:rPr>
              <a:t>          </a:t>
            </a:r>
            <a:r>
              <a:rPr lang="en-US" sz="2911">
                <a:solidFill>
                  <a:srgbClr val="50483A"/>
                </a:solidFill>
                <a:latin typeface="Libre Baskerville"/>
                <a:ea typeface="Libre Baskerville"/>
                <a:cs typeface="Libre Baskerville"/>
                <a:sym typeface="Libre Baskerville"/>
              </a:rPr>
              <a:t>In addition to the services directly related to Student B’s scenario, the Rutgers Global office and the International Student and Scholar Services (ISSS) office also provides assistance with maintaining visa status, organizing workshops on immigration regulations, and offering resources for cultural adjustment. It also helps students with Study Abroad!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3"/>
            <a:stretch>
              <a:fillRect l="0" t="0" r="0" b="0"/>
            </a:stretch>
          </a:blipFill>
        </p:spPr>
      </p:sp>
      <p:sp>
        <p:nvSpPr>
          <p:cNvPr name="Freeform 4" id="4"/>
          <p:cNvSpPr/>
          <p:nvPr/>
        </p:nvSpPr>
        <p:spPr>
          <a:xfrm flipH="false" flipV="false" rot="-1154782">
            <a:off x="12858809" y="8823706"/>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3"/>
            <a:stretch>
              <a:fillRect l="0" t="0" r="0" b="0"/>
            </a:stretch>
          </a:blipFill>
        </p:spPr>
      </p:sp>
      <p:sp>
        <p:nvSpPr>
          <p:cNvPr name="Freeform 5" id="5"/>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4"/>
            <a:stretch>
              <a:fillRect l="0" t="0" r="0" b="0"/>
            </a:stretch>
          </a:blipFill>
        </p:spPr>
      </p:sp>
      <p:sp>
        <p:nvSpPr>
          <p:cNvPr name="Freeform 6" id="6"/>
          <p:cNvSpPr/>
          <p:nvPr/>
        </p:nvSpPr>
        <p:spPr>
          <a:xfrm flipH="true" flipV="true" rot="9326555">
            <a:off x="14217574" y="8754688"/>
            <a:ext cx="7193183" cy="7786937"/>
          </a:xfrm>
          <a:custGeom>
            <a:avLst/>
            <a:gdLst/>
            <a:ahLst/>
            <a:cxnLst/>
            <a:rect r="r" b="b" t="t" l="l"/>
            <a:pathLst>
              <a:path h="7786937" w="7193183">
                <a:moveTo>
                  <a:pt x="7193183" y="7786938"/>
                </a:moveTo>
                <a:lnTo>
                  <a:pt x="0" y="7786938"/>
                </a:lnTo>
                <a:lnTo>
                  <a:pt x="0" y="0"/>
                </a:lnTo>
                <a:lnTo>
                  <a:pt x="7193183" y="0"/>
                </a:lnTo>
                <a:lnTo>
                  <a:pt x="7193183" y="7786938"/>
                </a:lnTo>
                <a:close/>
              </a:path>
            </a:pathLst>
          </a:custGeom>
          <a:blipFill>
            <a:blip r:embed="rId4"/>
            <a:stretch>
              <a:fillRect l="0" t="0" r="0" b="0"/>
            </a:stretch>
          </a:blipFill>
        </p:spPr>
      </p:sp>
      <p:sp>
        <p:nvSpPr>
          <p:cNvPr name="Freeform 7" id="7"/>
          <p:cNvSpPr/>
          <p:nvPr/>
        </p:nvSpPr>
        <p:spPr>
          <a:xfrm flipH="false" flipV="false" rot="1124514">
            <a:off x="16973972" y="6734239"/>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5"/>
            <a:stretch>
              <a:fillRect l="0" t="0" r="0" b="0"/>
            </a:stretch>
          </a:blipFill>
        </p:spPr>
      </p:sp>
      <p:sp>
        <p:nvSpPr>
          <p:cNvPr name="Freeform 8" id="8"/>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5"/>
            <a:stretch>
              <a:fillRect l="0" t="0" r="0" b="0"/>
            </a:stretch>
          </a:blipFill>
        </p:spPr>
      </p:sp>
      <p:sp>
        <p:nvSpPr>
          <p:cNvPr name="Freeform 9" id="9"/>
          <p:cNvSpPr/>
          <p:nvPr/>
        </p:nvSpPr>
        <p:spPr>
          <a:xfrm flipH="true" flipV="false" rot="0">
            <a:off x="568971" y="6178476"/>
            <a:ext cx="1659287" cy="4728539"/>
          </a:xfrm>
          <a:custGeom>
            <a:avLst/>
            <a:gdLst/>
            <a:ahLst/>
            <a:cxnLst/>
            <a:rect r="r" b="b" t="t" l="l"/>
            <a:pathLst>
              <a:path h="4728539" w="1659287">
                <a:moveTo>
                  <a:pt x="1659287" y="0"/>
                </a:moveTo>
                <a:lnTo>
                  <a:pt x="0" y="0"/>
                </a:lnTo>
                <a:lnTo>
                  <a:pt x="0" y="4728539"/>
                </a:lnTo>
                <a:lnTo>
                  <a:pt x="1659287" y="4728539"/>
                </a:lnTo>
                <a:lnTo>
                  <a:pt x="165928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293375" y="722312"/>
            <a:ext cx="11062940" cy="3362325"/>
          </a:xfrm>
          <a:prstGeom prst="rect">
            <a:avLst/>
          </a:prstGeom>
        </p:spPr>
        <p:txBody>
          <a:bodyPr anchor="t" rtlCol="false" tIns="0" lIns="0" bIns="0" rIns="0">
            <a:spAutoFit/>
          </a:bodyPr>
          <a:lstStyle/>
          <a:p>
            <a:pPr algn="ctr">
              <a:lnSpc>
                <a:spcPts val="6625"/>
              </a:lnSpc>
            </a:pPr>
            <a:r>
              <a:rPr lang="en-US" sz="5521" b="true">
                <a:solidFill>
                  <a:srgbClr val="746953"/>
                </a:solidFill>
                <a:latin typeface="Libre Baskerville Bold"/>
                <a:ea typeface="Libre Baskerville Bold"/>
                <a:cs typeface="Libre Baskerville Bold"/>
                <a:sym typeface="Libre Baskerville Bold"/>
              </a:rPr>
              <a:t>What/How should a student plan for meeting with the</a:t>
            </a:r>
          </a:p>
          <a:p>
            <a:pPr algn="ctr">
              <a:lnSpc>
                <a:spcPts val="6625"/>
              </a:lnSpc>
            </a:pPr>
            <a:r>
              <a:rPr lang="en-US" sz="5521" b="true">
                <a:solidFill>
                  <a:srgbClr val="746953"/>
                </a:solidFill>
                <a:latin typeface="Libre Baskerville Bold"/>
                <a:ea typeface="Libre Baskerville Bold"/>
                <a:cs typeface="Libre Baskerville Bold"/>
                <a:sym typeface="Libre Baskerville Bold"/>
              </a:rPr>
              <a:t>advising office selected</a:t>
            </a:r>
          </a:p>
          <a:p>
            <a:pPr algn="ctr" marL="0" indent="0" lvl="0">
              <a:lnSpc>
                <a:spcPts val="6625"/>
              </a:lnSpc>
              <a:spcBef>
                <a:spcPct val="0"/>
              </a:spcBef>
            </a:pPr>
          </a:p>
        </p:txBody>
      </p:sp>
      <p:sp>
        <p:nvSpPr>
          <p:cNvPr name="Freeform 11" id="11"/>
          <p:cNvSpPr/>
          <p:nvPr/>
        </p:nvSpPr>
        <p:spPr>
          <a:xfrm flipH="false" flipV="true" rot="0">
            <a:off x="16135828" y="-653889"/>
            <a:ext cx="1659287" cy="4728539"/>
          </a:xfrm>
          <a:custGeom>
            <a:avLst/>
            <a:gdLst/>
            <a:ahLst/>
            <a:cxnLst/>
            <a:rect r="r" b="b" t="t" l="l"/>
            <a:pathLst>
              <a:path h="4728539" w="1659287">
                <a:moveTo>
                  <a:pt x="0" y="4728539"/>
                </a:moveTo>
                <a:lnTo>
                  <a:pt x="1659287" y="4728539"/>
                </a:lnTo>
                <a:lnTo>
                  <a:pt x="1659287" y="0"/>
                </a:lnTo>
                <a:lnTo>
                  <a:pt x="0" y="0"/>
                </a:lnTo>
                <a:lnTo>
                  <a:pt x="0" y="472853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398615" y="3436354"/>
            <a:ext cx="6070402" cy="638296"/>
          </a:xfrm>
          <a:prstGeom prst="rect">
            <a:avLst/>
          </a:prstGeom>
        </p:spPr>
        <p:txBody>
          <a:bodyPr anchor="t" rtlCol="false" tIns="0" lIns="0" bIns="0" rIns="0">
            <a:spAutoFit/>
          </a:bodyPr>
          <a:lstStyle/>
          <a:p>
            <a:pPr algn="ctr">
              <a:lnSpc>
                <a:spcPts val="5622"/>
              </a:lnSpc>
              <a:spcBef>
                <a:spcPct val="0"/>
              </a:spcBef>
            </a:pPr>
            <a:r>
              <a:rPr lang="en-US" sz="2811">
                <a:solidFill>
                  <a:srgbClr val="746953"/>
                </a:solidFill>
                <a:latin typeface="Libre Baskerville"/>
                <a:ea typeface="Libre Baskerville"/>
                <a:cs typeface="Libre Baskerville"/>
                <a:sym typeface="Libre Baskerville"/>
              </a:rPr>
              <a:t> </a:t>
            </a:r>
            <a:r>
              <a:rPr lang="en-US" b="true" sz="2811">
                <a:solidFill>
                  <a:srgbClr val="746953"/>
                </a:solidFill>
                <a:latin typeface="Libre Baskerville Bold"/>
                <a:ea typeface="Libre Baskerville Bold"/>
                <a:cs typeface="Libre Baskerville Bold"/>
                <a:sym typeface="Libre Baskerville Bold"/>
              </a:rPr>
              <a:t>Preparation Before the Meeting</a:t>
            </a:r>
          </a:p>
        </p:txBody>
      </p:sp>
      <p:sp>
        <p:nvSpPr>
          <p:cNvPr name="TextBox 13" id="13"/>
          <p:cNvSpPr txBox="true"/>
          <p:nvPr/>
        </p:nvSpPr>
        <p:spPr>
          <a:xfrm rot="0">
            <a:off x="1398615" y="4163081"/>
            <a:ext cx="7913892" cy="2776269"/>
          </a:xfrm>
          <a:prstGeom prst="rect">
            <a:avLst/>
          </a:prstGeom>
        </p:spPr>
        <p:txBody>
          <a:bodyPr anchor="t" rtlCol="false" tIns="0" lIns="0" bIns="0" rIns="0">
            <a:spAutoFit/>
          </a:bodyPr>
          <a:lstStyle/>
          <a:p>
            <a:pPr algn="l">
              <a:lnSpc>
                <a:spcPts val="4482"/>
              </a:lnSpc>
            </a:pPr>
            <a:r>
              <a:rPr lang="en-US" sz="2241">
                <a:solidFill>
                  <a:srgbClr val="746953"/>
                </a:solidFill>
                <a:latin typeface="Libre Baskerville"/>
                <a:ea typeface="Libre Baskerville"/>
                <a:cs typeface="Libre Baskerville"/>
                <a:sym typeface="Libre Baskerville"/>
              </a:rPr>
              <a:t>1.Review Rutgers Guidelines for On-Campus Employment</a:t>
            </a:r>
          </a:p>
          <a:p>
            <a:pPr algn="l">
              <a:lnSpc>
                <a:spcPts val="4482"/>
              </a:lnSpc>
            </a:pPr>
            <a:r>
              <a:rPr lang="en-US" sz="2241">
                <a:solidFill>
                  <a:srgbClr val="746953"/>
                </a:solidFill>
                <a:latin typeface="Libre Baskerville"/>
                <a:ea typeface="Libre Baskerville"/>
                <a:cs typeface="Libre Baskerville"/>
                <a:sym typeface="Libre Baskerville"/>
              </a:rPr>
              <a:t>2.Questions about the Social Security Number (SSN)</a:t>
            </a:r>
          </a:p>
          <a:p>
            <a:pPr algn="l">
              <a:lnSpc>
                <a:spcPts val="4482"/>
              </a:lnSpc>
            </a:pPr>
            <a:r>
              <a:rPr lang="en-US" sz="2241">
                <a:solidFill>
                  <a:srgbClr val="746953"/>
                </a:solidFill>
                <a:latin typeface="Libre Baskerville"/>
                <a:ea typeface="Libre Baskerville"/>
                <a:cs typeface="Libre Baskerville"/>
                <a:sym typeface="Libre Baskerville"/>
              </a:rPr>
              <a:t>3.Research Potential On-Campus Jobs</a:t>
            </a:r>
          </a:p>
          <a:p>
            <a:pPr algn="l">
              <a:lnSpc>
                <a:spcPts val="4482"/>
              </a:lnSpc>
              <a:spcBef>
                <a:spcPct val="0"/>
              </a:spcBef>
            </a:pPr>
          </a:p>
        </p:txBody>
      </p:sp>
      <p:sp>
        <p:nvSpPr>
          <p:cNvPr name="TextBox 14" id="14"/>
          <p:cNvSpPr txBox="true"/>
          <p:nvPr/>
        </p:nvSpPr>
        <p:spPr>
          <a:xfrm rot="0">
            <a:off x="10303107" y="3436354"/>
            <a:ext cx="4053209" cy="638296"/>
          </a:xfrm>
          <a:prstGeom prst="rect">
            <a:avLst/>
          </a:prstGeom>
        </p:spPr>
        <p:txBody>
          <a:bodyPr anchor="t" rtlCol="false" tIns="0" lIns="0" bIns="0" rIns="0">
            <a:spAutoFit/>
          </a:bodyPr>
          <a:lstStyle/>
          <a:p>
            <a:pPr algn="ctr">
              <a:lnSpc>
                <a:spcPts val="5622"/>
              </a:lnSpc>
            </a:pPr>
            <a:r>
              <a:rPr lang="en-US" b="true" sz="2811">
                <a:solidFill>
                  <a:srgbClr val="746953"/>
                </a:solidFill>
                <a:latin typeface="Libre Baskerville Bold"/>
                <a:ea typeface="Libre Baskerville Bold"/>
                <a:cs typeface="Libre Baskerville Bold"/>
                <a:sym typeface="Libre Baskerville Bold"/>
              </a:rPr>
              <a:t>During the meeting</a:t>
            </a:r>
          </a:p>
        </p:txBody>
      </p:sp>
      <p:sp>
        <p:nvSpPr>
          <p:cNvPr name="TextBox 15" id="15"/>
          <p:cNvSpPr txBox="true"/>
          <p:nvPr/>
        </p:nvSpPr>
        <p:spPr>
          <a:xfrm rot="0">
            <a:off x="10303107" y="4113212"/>
            <a:ext cx="6134179" cy="5748020"/>
          </a:xfrm>
          <a:prstGeom prst="rect">
            <a:avLst/>
          </a:prstGeom>
        </p:spPr>
        <p:txBody>
          <a:bodyPr anchor="t" rtlCol="false" tIns="0" lIns="0" bIns="0" rIns="0">
            <a:spAutoFit/>
          </a:bodyPr>
          <a:lstStyle/>
          <a:p>
            <a:pPr algn="l">
              <a:lnSpc>
                <a:spcPts val="4600"/>
              </a:lnSpc>
            </a:pPr>
            <a:r>
              <a:rPr lang="en-US" sz="2300">
                <a:solidFill>
                  <a:srgbClr val="746953"/>
                </a:solidFill>
                <a:latin typeface="Libre Baskerville"/>
                <a:ea typeface="Libre Baskerville"/>
                <a:cs typeface="Libre Baskerville"/>
                <a:sym typeface="Libre Baskerville"/>
              </a:rPr>
              <a:t>• A</a:t>
            </a:r>
            <a:r>
              <a:rPr lang="en-US" sz="2300">
                <a:solidFill>
                  <a:srgbClr val="746953"/>
                </a:solidFill>
                <a:latin typeface="Libre Baskerville"/>
                <a:ea typeface="Libre Baskerville"/>
                <a:cs typeface="Libre Baskerville"/>
                <a:sym typeface="Libre Baskerville"/>
              </a:rPr>
              <a:t> list of questions related to employment and academics.</a:t>
            </a:r>
          </a:p>
          <a:p>
            <a:pPr algn="l">
              <a:lnSpc>
                <a:spcPts val="4600"/>
              </a:lnSpc>
            </a:pPr>
            <a:r>
              <a:rPr lang="en-US" sz="2300">
                <a:solidFill>
                  <a:srgbClr val="746953"/>
                </a:solidFill>
                <a:latin typeface="Libre Baskerville"/>
                <a:ea typeface="Libre Baskerville"/>
                <a:cs typeface="Libre Baskerville"/>
                <a:sym typeface="Libre Baskerville"/>
              </a:rPr>
              <a:t>• A copy of your class schedule.</a:t>
            </a:r>
          </a:p>
          <a:p>
            <a:pPr algn="l">
              <a:lnSpc>
                <a:spcPts val="4600"/>
              </a:lnSpc>
            </a:pPr>
            <a:r>
              <a:rPr lang="en-US" sz="2300">
                <a:solidFill>
                  <a:srgbClr val="746953"/>
                </a:solidFill>
                <a:latin typeface="Libre Baskerville"/>
                <a:ea typeface="Libre Baskerville"/>
                <a:cs typeface="Libre Baskerville"/>
                <a:sym typeface="Libre Baskerville"/>
              </a:rPr>
              <a:t>• Laptop or notebook to take notes.</a:t>
            </a:r>
          </a:p>
          <a:p>
            <a:pPr algn="l">
              <a:lnSpc>
                <a:spcPts val="4600"/>
              </a:lnSpc>
            </a:pPr>
            <a:r>
              <a:rPr lang="en-US" sz="2300">
                <a:solidFill>
                  <a:srgbClr val="746953"/>
                </a:solidFill>
                <a:latin typeface="Libre Baskerville"/>
                <a:ea typeface="Libre Baskerville"/>
                <a:cs typeface="Libre Baskerville"/>
                <a:sym typeface="Libre Baskerville"/>
              </a:rPr>
              <a:t>• Any job descriptions you are considering (if available).</a:t>
            </a:r>
          </a:p>
          <a:p>
            <a:pPr algn="l">
              <a:lnSpc>
                <a:spcPts val="4600"/>
              </a:lnSpc>
            </a:pPr>
            <a:r>
              <a:rPr lang="en-US" sz="2300">
                <a:solidFill>
                  <a:srgbClr val="746953"/>
                </a:solidFill>
                <a:latin typeface="Libre Baskerville"/>
                <a:ea typeface="Libre Baskerville"/>
                <a:cs typeface="Libre Baskerville"/>
                <a:sym typeface="Libre Baskerville"/>
              </a:rPr>
              <a:t>• Identification and student ID if you may need to complete any paperwork during the visit.</a:t>
            </a:r>
          </a:p>
          <a:p>
            <a:pPr algn="l">
              <a:lnSpc>
                <a:spcPts val="4600"/>
              </a:lnSpc>
              <a:spcBef>
                <a:spcPct val="0"/>
              </a:spcBef>
            </a:pPr>
          </a:p>
        </p:txBody>
      </p:sp>
      <p:sp>
        <p:nvSpPr>
          <p:cNvPr name="TextBox 16" id="16"/>
          <p:cNvSpPr txBox="true"/>
          <p:nvPr/>
        </p:nvSpPr>
        <p:spPr>
          <a:xfrm rot="0">
            <a:off x="2748934" y="6644262"/>
            <a:ext cx="5433417" cy="638296"/>
          </a:xfrm>
          <a:prstGeom prst="rect">
            <a:avLst/>
          </a:prstGeom>
        </p:spPr>
        <p:txBody>
          <a:bodyPr anchor="t" rtlCol="false" tIns="0" lIns="0" bIns="0" rIns="0">
            <a:spAutoFit/>
          </a:bodyPr>
          <a:lstStyle/>
          <a:p>
            <a:pPr algn="ctr">
              <a:lnSpc>
                <a:spcPts val="5622"/>
              </a:lnSpc>
            </a:pPr>
            <a:r>
              <a:rPr lang="en-US" b="true" sz="2811">
                <a:solidFill>
                  <a:srgbClr val="746953"/>
                </a:solidFill>
                <a:latin typeface="Libre Baskerville Bold"/>
                <a:ea typeface="Libre Baskerville Bold"/>
                <a:cs typeface="Libre Baskerville Bold"/>
                <a:sym typeface="Libre Baskerville Bold"/>
              </a:rPr>
              <a:t>What to bring to the meeting</a:t>
            </a:r>
          </a:p>
        </p:txBody>
      </p:sp>
      <p:sp>
        <p:nvSpPr>
          <p:cNvPr name="TextBox 17" id="17"/>
          <p:cNvSpPr txBox="true"/>
          <p:nvPr/>
        </p:nvSpPr>
        <p:spPr>
          <a:xfrm rot="0">
            <a:off x="2748934" y="7305057"/>
            <a:ext cx="5892105" cy="2981943"/>
          </a:xfrm>
          <a:prstGeom prst="rect">
            <a:avLst/>
          </a:prstGeom>
        </p:spPr>
        <p:txBody>
          <a:bodyPr anchor="t" rtlCol="false" tIns="0" lIns="0" bIns="0" rIns="0">
            <a:spAutoFit/>
          </a:bodyPr>
          <a:lstStyle/>
          <a:p>
            <a:pPr algn="l">
              <a:lnSpc>
                <a:spcPts val="4862"/>
              </a:lnSpc>
            </a:pPr>
            <a:r>
              <a:rPr lang="en-US" sz="2431">
                <a:solidFill>
                  <a:srgbClr val="746953"/>
                </a:solidFill>
                <a:latin typeface="Libre Baskerville"/>
                <a:ea typeface="Libre Baskerville"/>
                <a:cs typeface="Libre Baskerville"/>
                <a:sym typeface="Libre Baskerville"/>
              </a:rPr>
              <a:t>1. Ask About Eligibility Requirements</a:t>
            </a:r>
          </a:p>
          <a:p>
            <a:pPr algn="l">
              <a:lnSpc>
                <a:spcPts val="4862"/>
              </a:lnSpc>
            </a:pPr>
            <a:r>
              <a:rPr lang="en-US" sz="2431">
                <a:solidFill>
                  <a:srgbClr val="746953"/>
                </a:solidFill>
                <a:latin typeface="Libre Baskerville"/>
                <a:ea typeface="Libre Baskerville"/>
                <a:cs typeface="Libre Baskerville"/>
                <a:sym typeface="Libre Baskerville"/>
              </a:rPr>
              <a:t>2. Discuss Job Recommendations</a:t>
            </a:r>
          </a:p>
          <a:p>
            <a:pPr algn="l">
              <a:lnSpc>
                <a:spcPts val="4862"/>
              </a:lnSpc>
            </a:pPr>
            <a:r>
              <a:rPr lang="en-US" sz="2431">
                <a:solidFill>
                  <a:srgbClr val="746953"/>
                </a:solidFill>
                <a:latin typeface="Libre Baskerville"/>
                <a:ea typeface="Libre Baskerville"/>
                <a:cs typeface="Libre Baskerville"/>
                <a:sym typeface="Libre Baskerville"/>
              </a:rPr>
              <a:t>3. Clarify the SSN Process</a:t>
            </a:r>
          </a:p>
          <a:p>
            <a:pPr algn="l">
              <a:lnSpc>
                <a:spcPts val="4862"/>
              </a:lnSpc>
            </a:pPr>
            <a:r>
              <a:rPr lang="en-US" sz="2431">
                <a:solidFill>
                  <a:srgbClr val="746953"/>
                </a:solidFill>
                <a:latin typeface="Libre Baskerville"/>
                <a:ea typeface="Libre Baskerville"/>
                <a:cs typeface="Libre Baskerville"/>
                <a:sym typeface="Libre Baskerville"/>
              </a:rPr>
              <a:t>4. Evaluate Your Academic Plan</a:t>
            </a:r>
          </a:p>
          <a:p>
            <a:pPr algn="l">
              <a:lnSpc>
                <a:spcPts val="4862"/>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DAGTNbvk3C0</dc:identifier>
  <dcterms:modified xsi:type="dcterms:W3CDTF">2011-08-01T06:04:30Z</dcterms:modified>
  <cp:revision>1</cp:revision>
  <dc:title>Assignment 2</dc:title>
</cp:coreProperties>
</file>